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4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99" r:id="rId7"/>
    <p:sldId id="268" r:id="rId8"/>
    <p:sldId id="281" r:id="rId9"/>
    <p:sldId id="309" r:id="rId10"/>
    <p:sldId id="307" r:id="rId11"/>
    <p:sldId id="306" r:id="rId12"/>
    <p:sldId id="308" r:id="rId13"/>
    <p:sldId id="302" r:id="rId14"/>
    <p:sldId id="304" r:id="rId15"/>
    <p:sldId id="305" r:id="rId16"/>
    <p:sldId id="298" r:id="rId17"/>
  </p:sldIdLst>
  <p:sldSz cx="18288000" cy="10287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Noto Sans" panose="020B05020405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hcoPoTILcqaBMnSKjKpyJxJFU+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C30326-1AB3-4547-ACB2-573401A8B228}">
  <a:tblStyle styleId="{9FC30326-1AB3-4547-ACB2-573401A8B22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>
          <a:extLst>
            <a:ext uri="{FF2B5EF4-FFF2-40B4-BE49-F238E27FC236}">
              <a16:creationId xmlns:a16="http://schemas.microsoft.com/office/drawing/2014/main" id="{97A67A8A-9F1E-BED6-DF0B-A067D4CC9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6:notes">
            <a:extLst>
              <a:ext uri="{FF2B5EF4-FFF2-40B4-BE49-F238E27FC236}">
                <a16:creationId xmlns:a16="http://schemas.microsoft.com/office/drawing/2014/main" id="{6FE185DB-5072-67F5-A0B1-E895A32BFA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6:notes">
            <a:extLst>
              <a:ext uri="{FF2B5EF4-FFF2-40B4-BE49-F238E27FC236}">
                <a16:creationId xmlns:a16="http://schemas.microsoft.com/office/drawing/2014/main" id="{9D11F6B4-4C50-1873-A9A2-2FD3C832A1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096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>
          <a:extLst>
            <a:ext uri="{FF2B5EF4-FFF2-40B4-BE49-F238E27FC236}">
              <a16:creationId xmlns:a16="http://schemas.microsoft.com/office/drawing/2014/main" id="{8E13F35B-19FE-3502-E2FB-EDBDA0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:notes">
            <a:extLst>
              <a:ext uri="{FF2B5EF4-FFF2-40B4-BE49-F238E27FC236}">
                <a16:creationId xmlns:a16="http://schemas.microsoft.com/office/drawing/2014/main" id="{EB776CF2-EC48-BBC6-616F-AD0099C2C5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7:notes">
            <a:extLst>
              <a:ext uri="{FF2B5EF4-FFF2-40B4-BE49-F238E27FC236}">
                <a16:creationId xmlns:a16="http://schemas.microsoft.com/office/drawing/2014/main" id="{46556634-A674-496A-8C61-536455990E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369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>
          <a:extLst>
            <a:ext uri="{FF2B5EF4-FFF2-40B4-BE49-F238E27FC236}">
              <a16:creationId xmlns:a16="http://schemas.microsoft.com/office/drawing/2014/main" id="{BC0736B0-2874-EEB6-4D31-D7D23D2C6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:notes">
            <a:extLst>
              <a:ext uri="{FF2B5EF4-FFF2-40B4-BE49-F238E27FC236}">
                <a16:creationId xmlns:a16="http://schemas.microsoft.com/office/drawing/2014/main" id="{4AED0C95-CE0E-3B81-B447-C74C3F6516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7:notes">
            <a:extLst>
              <a:ext uri="{FF2B5EF4-FFF2-40B4-BE49-F238E27FC236}">
                <a16:creationId xmlns:a16="http://schemas.microsoft.com/office/drawing/2014/main" id="{E9FC2D78-33BE-56AE-47C7-6581B02757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461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>
          <a:extLst>
            <a:ext uri="{FF2B5EF4-FFF2-40B4-BE49-F238E27FC236}">
              <a16:creationId xmlns:a16="http://schemas.microsoft.com/office/drawing/2014/main" id="{7E32EDD1-A564-6C1F-20A5-405F585E0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8:notes">
            <a:extLst>
              <a:ext uri="{FF2B5EF4-FFF2-40B4-BE49-F238E27FC236}">
                <a16:creationId xmlns:a16="http://schemas.microsoft.com/office/drawing/2014/main" id="{72EE1E53-9F36-7933-D3FE-0BE8FE36F8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8:notes">
            <a:extLst>
              <a:ext uri="{FF2B5EF4-FFF2-40B4-BE49-F238E27FC236}">
                <a16:creationId xmlns:a16="http://schemas.microsoft.com/office/drawing/2014/main" id="{15EAC72B-5DD9-7CEF-D379-661CC48824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19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>
          <a:extLst>
            <a:ext uri="{FF2B5EF4-FFF2-40B4-BE49-F238E27FC236}">
              <a16:creationId xmlns:a16="http://schemas.microsoft.com/office/drawing/2014/main" id="{8E7FE239-B504-740A-9036-82167B0D4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:notes">
            <a:extLst>
              <a:ext uri="{FF2B5EF4-FFF2-40B4-BE49-F238E27FC236}">
                <a16:creationId xmlns:a16="http://schemas.microsoft.com/office/drawing/2014/main" id="{486867B1-BF77-E9AF-1446-828006AE37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7:notes">
            <a:extLst>
              <a:ext uri="{FF2B5EF4-FFF2-40B4-BE49-F238E27FC236}">
                <a16:creationId xmlns:a16="http://schemas.microsoft.com/office/drawing/2014/main" id="{23D9B6C8-52AE-5AFF-24D6-56B8F54AED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484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>
          <a:extLst>
            <a:ext uri="{FF2B5EF4-FFF2-40B4-BE49-F238E27FC236}">
              <a16:creationId xmlns:a16="http://schemas.microsoft.com/office/drawing/2014/main" id="{C4CDAB09-6DD6-51BE-8D2D-395F55131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:notes">
            <a:extLst>
              <a:ext uri="{FF2B5EF4-FFF2-40B4-BE49-F238E27FC236}">
                <a16:creationId xmlns:a16="http://schemas.microsoft.com/office/drawing/2014/main" id="{E199E8AB-2FE6-B790-F159-786AA70891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7:notes">
            <a:extLst>
              <a:ext uri="{FF2B5EF4-FFF2-40B4-BE49-F238E27FC236}">
                <a16:creationId xmlns:a16="http://schemas.microsoft.com/office/drawing/2014/main" id="{CBC48D53-5733-A269-E6DD-B85EC8285F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012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154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>
          <a:extLst>
            <a:ext uri="{FF2B5EF4-FFF2-40B4-BE49-F238E27FC236}">
              <a16:creationId xmlns:a16="http://schemas.microsoft.com/office/drawing/2014/main" id="{FDB19EEE-AC55-191C-D0F1-635D4472C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:notes">
            <a:extLst>
              <a:ext uri="{FF2B5EF4-FFF2-40B4-BE49-F238E27FC236}">
                <a16:creationId xmlns:a16="http://schemas.microsoft.com/office/drawing/2014/main" id="{9B5A930D-5C15-776F-5E1D-2BBC89DCAB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7:notes">
            <a:extLst>
              <a:ext uri="{FF2B5EF4-FFF2-40B4-BE49-F238E27FC236}">
                <a16:creationId xmlns:a16="http://schemas.microsoft.com/office/drawing/2014/main" id="{8AE761CE-D85B-FA0D-3E9C-270E540320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26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705108"/>
            <a:ext cx="14173200" cy="2737644"/>
          </a:xfrm>
        </p:spPr>
        <p:txBody>
          <a:bodyPr anchor="b">
            <a:normAutofit/>
          </a:bodyPr>
          <a:lstStyle>
            <a:lvl1pPr algn="l"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448302"/>
            <a:ext cx="14173200" cy="1028700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64342" y="6471492"/>
            <a:ext cx="4366260" cy="561963"/>
          </a:xfr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485768"/>
            <a:ext cx="9601200" cy="547688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15800" y="2146300"/>
            <a:ext cx="41148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414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66" y="7046041"/>
            <a:ext cx="16233051" cy="1229033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2591" y="1412159"/>
            <a:ext cx="16232760" cy="5217242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8275073"/>
            <a:ext cx="16230600" cy="1052954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057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130299"/>
            <a:ext cx="16230600" cy="4203701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701" y="5473700"/>
            <a:ext cx="15195774" cy="1498601"/>
          </a:xfrm>
        </p:spPr>
        <p:txBody>
          <a:bodyPr anchor="ctr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21678" y="571501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569912"/>
            <a:ext cx="10487238" cy="547688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70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01" y="1130300"/>
            <a:ext cx="15227300" cy="3906743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55798" y="5048335"/>
            <a:ext cx="14389104" cy="6666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701" y="5939794"/>
            <a:ext cx="15227300" cy="101980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21678" y="571501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569912"/>
            <a:ext cx="10487238" cy="547688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4375" y="140017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76345" y="405193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47041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43" y="1687052"/>
            <a:ext cx="15219279" cy="3767753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701" y="5472473"/>
            <a:ext cx="15216981" cy="1499828"/>
          </a:xfrm>
        </p:spPr>
        <p:txBody>
          <a:bodyPr anchor="t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21678" y="568325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568325"/>
            <a:ext cx="10487238" cy="547688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281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43401" y="1142999"/>
            <a:ext cx="12915899" cy="195580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303120"/>
            <a:ext cx="5184648" cy="925980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28699" y="4356848"/>
            <a:ext cx="5184648" cy="497119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3200" y="3301999"/>
            <a:ext cx="5184648" cy="939801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550287" y="4356101"/>
            <a:ext cx="5184648" cy="497192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77700" y="3289299"/>
            <a:ext cx="5184648" cy="939801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2077702" y="4356848"/>
            <a:ext cx="5184648" cy="497119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141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343401" y="1143000"/>
            <a:ext cx="12915899" cy="19431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32927" y="6286501"/>
            <a:ext cx="5177373" cy="1024148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32927" y="3543300"/>
            <a:ext cx="5177373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32927" y="7310647"/>
            <a:ext cx="5177373" cy="20173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395" y="6286501"/>
            <a:ext cx="5173403" cy="1024148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61395" y="3543300"/>
            <a:ext cx="5173404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561397" y="7310645"/>
            <a:ext cx="5173403" cy="20173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74597" y="6286501"/>
            <a:ext cx="5184704" cy="1024148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074783" y="3543300"/>
            <a:ext cx="5171817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2074597" y="7310642"/>
            <a:ext cx="5178668" cy="20173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708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291839"/>
            <a:ext cx="16230600" cy="603618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9868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73200" y="1117600"/>
            <a:ext cx="3086100" cy="585470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6700" y="1117601"/>
            <a:ext cx="12306302" cy="58547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21678" y="569912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571501"/>
            <a:ext cx="10487238" cy="547688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104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724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1130300"/>
            <a:ext cx="16230599" cy="4202903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6701" y="5462588"/>
            <a:ext cx="15735300" cy="1433513"/>
          </a:xfrm>
        </p:spPr>
        <p:txBody>
          <a:bodyPr>
            <a:normAutofit/>
          </a:bodyPr>
          <a:lstStyle>
            <a:lvl1pPr marL="0" indent="0" algn="r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21678" y="571501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571502"/>
            <a:ext cx="10487238" cy="546098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056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3291839"/>
            <a:ext cx="8001000" cy="60361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291839"/>
            <a:ext cx="8001000" cy="60361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398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143000"/>
            <a:ext cx="12915900" cy="19431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14" y="3275703"/>
            <a:ext cx="7619987" cy="1235868"/>
          </a:xfrm>
        </p:spPr>
        <p:txBody>
          <a:bodyPr anchor="b">
            <a:norm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1" y="4699000"/>
            <a:ext cx="7967663" cy="46290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75703"/>
            <a:ext cx="7658100" cy="1235868"/>
          </a:xfrm>
        </p:spPr>
        <p:txBody>
          <a:bodyPr anchor="b">
            <a:norm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699000"/>
            <a:ext cx="8001000" cy="46290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62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700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342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286000"/>
            <a:ext cx="6172200" cy="24003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373" y="1120139"/>
            <a:ext cx="9765927" cy="8207888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4686299"/>
            <a:ext cx="6172200" cy="464172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44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286000"/>
            <a:ext cx="10309860" cy="24003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791857" y="1126862"/>
            <a:ext cx="5467443" cy="8201165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4686299"/>
            <a:ext cx="10309860" cy="464172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964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21621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0" y="1146560"/>
            <a:ext cx="12915900" cy="193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291841"/>
            <a:ext cx="16230600" cy="603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93040" y="9534526"/>
            <a:ext cx="436626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0" y="953376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44500" y="5715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41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r" defTabSz="1371600" rtl="0" eaLnBrk="1" latinLnBrk="0" hangingPunct="1">
        <a:lnSpc>
          <a:spcPct val="90000"/>
        </a:lnSpc>
        <a:spcBef>
          <a:spcPct val="0"/>
        </a:spcBef>
        <a:buNone/>
        <a:defRPr sz="6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amir@choaibpaiva.com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58" b="-925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6285029" y="0"/>
            <a:ext cx="2002971" cy="10287000"/>
          </a:xfrm>
          <a:prstGeom prst="rect">
            <a:avLst/>
          </a:prstGeom>
          <a:solidFill>
            <a:srgbClr val="BC50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Google Shape;86;p1"/>
          <p:cNvCxnSpPr/>
          <p:nvPr/>
        </p:nvCxnSpPr>
        <p:spPr>
          <a:xfrm rot="10800000">
            <a:off x="1761459" y="3615420"/>
            <a:ext cx="3257" cy="2769988"/>
          </a:xfrm>
          <a:prstGeom prst="straightConnector1">
            <a:avLst/>
          </a:prstGeom>
          <a:noFill/>
          <a:ln w="47625" cap="rnd" cmpd="sng">
            <a:solidFill>
              <a:srgbClr val="BC5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"/>
          <p:cNvSpPr txBox="1"/>
          <p:nvPr/>
        </p:nvSpPr>
        <p:spPr>
          <a:xfrm>
            <a:off x="2367886" y="2379965"/>
            <a:ext cx="10515599" cy="504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noProof="0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REFORMA TRIBUTÁRIA </a:t>
            </a:r>
            <a:r>
              <a:rPr lang="pt-BR" sz="6000" b="1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IMPACTOS NOS CLUBES ASSOCIATIVOS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6000" b="1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algn="just"/>
            <a:r>
              <a:rPr lang="pt-BR" sz="2800" b="1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1ª Reunião Ordinária do Conselho Superior da ACESC</a:t>
            </a:r>
            <a:endParaRPr lang="pt-BR" sz="2800" b="1" noProof="0" dirty="0">
              <a:solidFill>
                <a:srgbClr val="00B0F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6000" noProof="0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3006930" y="7962940"/>
            <a:ext cx="3405004" cy="685257"/>
          </a:xfrm>
          <a:custGeom>
            <a:avLst/>
            <a:gdLst/>
            <a:ahLst/>
            <a:cxnLst/>
            <a:rect l="l" t="t" r="r" b="b"/>
            <a:pathLst>
              <a:path w="4840882" h="974227" extrusionOk="0">
                <a:moveTo>
                  <a:pt x="4716422" y="974227"/>
                </a:moveTo>
                <a:lnTo>
                  <a:pt x="124460" y="974227"/>
                </a:lnTo>
                <a:cubicBezTo>
                  <a:pt x="55880" y="974227"/>
                  <a:pt x="0" y="918347"/>
                  <a:pt x="0" y="84976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716422" y="0"/>
                </a:lnTo>
                <a:cubicBezTo>
                  <a:pt x="4785002" y="0"/>
                  <a:pt x="4840882" y="55880"/>
                  <a:pt x="4840882" y="124460"/>
                </a:cubicBezTo>
                <a:lnTo>
                  <a:pt x="4840882" y="849767"/>
                </a:lnTo>
                <a:cubicBezTo>
                  <a:pt x="4840882" y="918347"/>
                  <a:pt x="4785002" y="974227"/>
                  <a:pt x="4716422" y="974227"/>
                </a:cubicBezTo>
                <a:close/>
              </a:path>
            </a:pathLst>
          </a:custGeom>
          <a:solidFill>
            <a:srgbClr val="BC50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3207549" y="8139453"/>
            <a:ext cx="3003766" cy="40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noProof="0" dirty="0">
                <a:solidFill>
                  <a:srgbClr val="15243C"/>
                </a:solidFill>
                <a:latin typeface="Noto Sans"/>
                <a:ea typeface="Noto Sans"/>
                <a:cs typeface="Noto Sans"/>
                <a:sym typeface="Noto Sans"/>
              </a:rPr>
              <a:t>24/FEVEREIRO/2026</a:t>
            </a:r>
            <a:endParaRPr lang="pt-BR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>
          <a:extLst>
            <a:ext uri="{FF2B5EF4-FFF2-40B4-BE49-F238E27FC236}">
              <a16:creationId xmlns:a16="http://schemas.microsoft.com/office/drawing/2014/main" id="{CF70F8FF-68C0-9904-0DDD-3902DFC75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6">
            <a:extLst>
              <a:ext uri="{FF2B5EF4-FFF2-40B4-BE49-F238E27FC236}">
                <a16:creationId xmlns:a16="http://schemas.microsoft.com/office/drawing/2014/main" id="{FA854FDC-C19D-38FE-1A34-C7DF89EF9375}"/>
              </a:ext>
            </a:extLst>
          </p:cNvPr>
          <p:cNvSpPr/>
          <p:nvPr/>
        </p:nvSpPr>
        <p:spPr>
          <a:xfrm>
            <a:off x="-303068" y="-1092190"/>
            <a:ext cx="18383250" cy="10500388"/>
          </a:xfrm>
          <a:custGeom>
            <a:avLst/>
            <a:gdLst/>
            <a:ahLst/>
            <a:cxnLst/>
            <a:rect l="l" t="t" r="r" b="b"/>
            <a:pathLst>
              <a:path w="3412473" h="688825" extrusionOk="0">
                <a:moveTo>
                  <a:pt x="0" y="0"/>
                </a:moveTo>
                <a:lnTo>
                  <a:pt x="3412473" y="0"/>
                </a:lnTo>
                <a:lnTo>
                  <a:pt x="3412473" y="688825"/>
                </a:lnTo>
                <a:lnTo>
                  <a:pt x="0" y="688825"/>
                </a:lnTo>
                <a:close/>
              </a:path>
            </a:pathLst>
          </a:custGeom>
          <a:solidFill>
            <a:srgbClr val="0014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6">
            <a:extLst>
              <a:ext uri="{FF2B5EF4-FFF2-40B4-BE49-F238E27FC236}">
                <a16:creationId xmlns:a16="http://schemas.microsoft.com/office/drawing/2014/main" id="{A43C3248-53E9-0DD2-2FA5-417FE195435D}"/>
              </a:ext>
            </a:extLst>
          </p:cNvPr>
          <p:cNvSpPr/>
          <p:nvPr/>
        </p:nvSpPr>
        <p:spPr>
          <a:xfrm rot="-5868861" flipH="1">
            <a:off x="-7713862" y="-2261050"/>
            <a:ext cx="10561035" cy="14803903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6">
            <a:extLst>
              <a:ext uri="{FF2B5EF4-FFF2-40B4-BE49-F238E27FC236}">
                <a16:creationId xmlns:a16="http://schemas.microsoft.com/office/drawing/2014/main" id="{CADE6C49-44BE-025F-47A2-9DD4582E6E63}"/>
              </a:ext>
            </a:extLst>
          </p:cNvPr>
          <p:cNvSpPr/>
          <p:nvPr/>
        </p:nvSpPr>
        <p:spPr>
          <a:xfrm rot="5785637" flipH="1">
            <a:off x="14527619" y="-1771793"/>
            <a:ext cx="9803538" cy="12489673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6">
            <a:extLst>
              <a:ext uri="{FF2B5EF4-FFF2-40B4-BE49-F238E27FC236}">
                <a16:creationId xmlns:a16="http://schemas.microsoft.com/office/drawing/2014/main" id="{2208A4F6-94FE-34F6-3FC6-B3C773AEA908}"/>
              </a:ext>
            </a:extLst>
          </p:cNvPr>
          <p:cNvSpPr/>
          <p:nvPr/>
        </p:nvSpPr>
        <p:spPr>
          <a:xfrm>
            <a:off x="15316435" y="8989772"/>
            <a:ext cx="2166134" cy="418426"/>
          </a:xfrm>
          <a:custGeom>
            <a:avLst/>
            <a:gdLst/>
            <a:ahLst/>
            <a:cxnLst/>
            <a:rect l="l" t="t" r="r" b="b"/>
            <a:pathLst>
              <a:path w="2888179" h="557901" extrusionOk="0">
                <a:moveTo>
                  <a:pt x="0" y="0"/>
                </a:moveTo>
                <a:lnTo>
                  <a:pt x="2888179" y="0"/>
                </a:lnTo>
                <a:lnTo>
                  <a:pt x="2888179" y="557901"/>
                </a:lnTo>
                <a:lnTo>
                  <a:pt x="0" y="557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6">
            <a:extLst>
              <a:ext uri="{FF2B5EF4-FFF2-40B4-BE49-F238E27FC236}">
                <a16:creationId xmlns:a16="http://schemas.microsoft.com/office/drawing/2014/main" id="{5A5C3A46-E746-C830-6BEC-AA551BFC34F2}"/>
              </a:ext>
            </a:extLst>
          </p:cNvPr>
          <p:cNvSpPr txBox="1"/>
          <p:nvPr/>
        </p:nvSpPr>
        <p:spPr>
          <a:xfrm>
            <a:off x="2290679" y="3383973"/>
            <a:ext cx="13508602" cy="318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6000" b="1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IRPJ, CSLL, PIS, COFINS, CBS e IBS</a:t>
            </a:r>
          </a:p>
          <a:p>
            <a:pPr algn="ctr">
              <a:lnSpc>
                <a:spcPct val="150000"/>
              </a:lnSpc>
            </a:pPr>
            <a:r>
              <a:rPr lang="pt-BR" sz="6000" b="1" dirty="0">
                <a:solidFill>
                  <a:schemeClr val="accent6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COMO FICARÁ A PARTIR DE 2027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59778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>
          <a:extLst>
            <a:ext uri="{FF2B5EF4-FFF2-40B4-BE49-F238E27FC236}">
              <a16:creationId xmlns:a16="http://schemas.microsoft.com/office/drawing/2014/main" id="{9C5CCE2A-7A34-3F41-AEFD-836498FD8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7">
            <a:extLst>
              <a:ext uri="{FF2B5EF4-FFF2-40B4-BE49-F238E27FC236}">
                <a16:creationId xmlns:a16="http://schemas.microsoft.com/office/drawing/2014/main" id="{F9B8E130-52C2-41B8-7D59-2F28FA150299}"/>
              </a:ext>
            </a:extLst>
          </p:cNvPr>
          <p:cNvPicPr preferRelativeResize="0"/>
          <p:nvPr/>
        </p:nvPicPr>
        <p:blipFill rotWithShape="1">
          <a:blip r:embed="rId3">
            <a:alphaModFix amt="75000"/>
          </a:blip>
          <a:srcRect l="3528"/>
          <a:stretch/>
        </p:blipFill>
        <p:spPr>
          <a:xfrm>
            <a:off x="0" y="27710"/>
            <a:ext cx="17642515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27">
            <a:extLst>
              <a:ext uri="{FF2B5EF4-FFF2-40B4-BE49-F238E27FC236}">
                <a16:creationId xmlns:a16="http://schemas.microsoft.com/office/drawing/2014/main" id="{6DC059C0-80A5-E7C7-4D9C-3F90331C71CB}"/>
              </a:ext>
            </a:extLst>
          </p:cNvPr>
          <p:cNvGrpSpPr/>
          <p:nvPr/>
        </p:nvGrpSpPr>
        <p:grpSpPr>
          <a:xfrm>
            <a:off x="14879236" y="-154228"/>
            <a:ext cx="3408764" cy="18288000"/>
            <a:chOff x="1520018" y="4306107"/>
            <a:chExt cx="4545019" cy="24384000"/>
          </a:xfrm>
        </p:grpSpPr>
        <p:sp>
          <p:nvSpPr>
            <p:cNvPr id="423" name="Google Shape;423;p27">
              <a:extLst>
                <a:ext uri="{FF2B5EF4-FFF2-40B4-BE49-F238E27FC236}">
                  <a16:creationId xmlns:a16="http://schemas.microsoft.com/office/drawing/2014/main" id="{5BFC5436-F6A0-7B1B-C11E-AFE87DA77B34}"/>
                </a:ext>
              </a:extLst>
            </p:cNvPr>
            <p:cNvSpPr/>
            <p:nvPr/>
          </p:nvSpPr>
          <p:spPr>
            <a:xfrm rot="5400000">
              <a:off x="-8399473" y="14225597"/>
              <a:ext cx="24384000" cy="4545019"/>
            </a:xfrm>
            <a:custGeom>
              <a:avLst/>
              <a:gdLst/>
              <a:ahLst/>
              <a:cxnLst/>
              <a:rect l="l" t="t" r="r" b="b"/>
              <a:pathLst>
                <a:path w="24384000" h="4545019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4545019"/>
                  </a:lnTo>
                  <a:lnTo>
                    <a:pt x="0" y="45450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t="-200910" b="-494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7">
              <a:extLst>
                <a:ext uri="{FF2B5EF4-FFF2-40B4-BE49-F238E27FC236}">
                  <a16:creationId xmlns:a16="http://schemas.microsoft.com/office/drawing/2014/main" id="{66E1D47B-9AF1-2FFD-5EF8-43E20E867698}"/>
                </a:ext>
              </a:extLst>
            </p:cNvPr>
            <p:cNvSpPr/>
            <p:nvPr/>
          </p:nvSpPr>
          <p:spPr>
            <a:xfrm>
              <a:off x="2102949" y="16498106"/>
              <a:ext cx="2888179" cy="557901"/>
            </a:xfrm>
            <a:custGeom>
              <a:avLst/>
              <a:gdLst/>
              <a:ahLst/>
              <a:cxnLst/>
              <a:rect l="l" t="t" r="r" b="b"/>
              <a:pathLst>
                <a:path w="2888179" h="557901" extrusionOk="0">
                  <a:moveTo>
                    <a:pt x="0" y="0"/>
                  </a:moveTo>
                  <a:lnTo>
                    <a:pt x="2888179" y="0"/>
                  </a:lnTo>
                  <a:lnTo>
                    <a:pt x="2888179" y="557901"/>
                  </a:lnTo>
                  <a:lnTo>
                    <a:pt x="0" y="5579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27">
            <a:extLst>
              <a:ext uri="{FF2B5EF4-FFF2-40B4-BE49-F238E27FC236}">
                <a16:creationId xmlns:a16="http://schemas.microsoft.com/office/drawing/2014/main" id="{FA3363A1-3461-570D-BC17-AF2B6F83C2A8}"/>
              </a:ext>
            </a:extLst>
          </p:cNvPr>
          <p:cNvSpPr/>
          <p:nvPr/>
        </p:nvSpPr>
        <p:spPr>
          <a:xfrm rot="5400000" flipH="1">
            <a:off x="16448515" y="-2545389"/>
            <a:ext cx="10841065" cy="12970245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6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7" name="Google Shape;427;p27">
            <a:extLst>
              <a:ext uri="{FF2B5EF4-FFF2-40B4-BE49-F238E27FC236}">
                <a16:creationId xmlns:a16="http://schemas.microsoft.com/office/drawing/2014/main" id="{687C88BD-56BC-D6E6-30C1-C68F21CAC6A7}"/>
              </a:ext>
            </a:extLst>
          </p:cNvPr>
          <p:cNvGrpSpPr/>
          <p:nvPr/>
        </p:nvGrpSpPr>
        <p:grpSpPr>
          <a:xfrm>
            <a:off x="1524000" y="1436582"/>
            <a:ext cx="17014580" cy="1710323"/>
            <a:chOff x="1542148" y="1072678"/>
            <a:chExt cx="17014580" cy="1346202"/>
          </a:xfrm>
        </p:grpSpPr>
        <p:sp>
          <p:nvSpPr>
            <p:cNvPr id="428" name="Google Shape;428;p27">
              <a:extLst>
                <a:ext uri="{FF2B5EF4-FFF2-40B4-BE49-F238E27FC236}">
                  <a16:creationId xmlns:a16="http://schemas.microsoft.com/office/drawing/2014/main" id="{E1F655EC-0B11-0AE9-8113-59818C8EB47A}"/>
                </a:ext>
              </a:extLst>
            </p:cNvPr>
            <p:cNvSpPr/>
            <p:nvPr/>
          </p:nvSpPr>
          <p:spPr>
            <a:xfrm>
              <a:off x="1542148" y="1072678"/>
              <a:ext cx="6853711" cy="1346202"/>
            </a:xfrm>
            <a:custGeom>
              <a:avLst/>
              <a:gdLst/>
              <a:ahLst/>
              <a:cxnLst/>
              <a:rect l="l" t="t" r="r" b="b"/>
              <a:pathLst>
                <a:path w="9743894" h="1913890" extrusionOk="0">
                  <a:moveTo>
                    <a:pt x="961943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619434" y="0"/>
                  </a:lnTo>
                  <a:cubicBezTo>
                    <a:pt x="9688013" y="0"/>
                    <a:pt x="9743894" y="55880"/>
                    <a:pt x="9743894" y="124460"/>
                  </a:cubicBezTo>
                  <a:lnTo>
                    <a:pt x="9743894" y="1789430"/>
                  </a:lnTo>
                  <a:cubicBezTo>
                    <a:pt x="9743894" y="1858010"/>
                    <a:pt x="9688013" y="1913890"/>
                    <a:pt x="9619434" y="1913890"/>
                  </a:cubicBezTo>
                  <a:close/>
                </a:path>
              </a:pathLst>
            </a:custGeom>
            <a:solidFill>
              <a:srgbClr val="BC5026"/>
            </a:solidFill>
            <a:ln w="9525" cap="flat" cmpd="sng">
              <a:solidFill>
                <a:srgbClr val="BC50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9" name="Google Shape;429;p27">
              <a:extLst>
                <a:ext uri="{FF2B5EF4-FFF2-40B4-BE49-F238E27FC236}">
                  <a16:creationId xmlns:a16="http://schemas.microsoft.com/office/drawing/2014/main" id="{53CCEC01-8CC8-EE58-B248-D865B8B63761}"/>
                </a:ext>
              </a:extLst>
            </p:cNvPr>
            <p:cNvCxnSpPr/>
            <p:nvPr/>
          </p:nvCxnSpPr>
          <p:spPr>
            <a:xfrm rot="10800000" flipH="1">
              <a:off x="4864338" y="1657823"/>
              <a:ext cx="13692390" cy="20166"/>
            </a:xfrm>
            <a:prstGeom prst="straightConnector1">
              <a:avLst/>
            </a:prstGeom>
            <a:solidFill>
              <a:srgbClr val="BC5026"/>
            </a:solidFill>
            <a:ln w="47625" cap="rnd" cmpd="sng">
              <a:solidFill>
                <a:srgbClr val="BC502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" name="Google Shape;130;p5">
            <a:extLst>
              <a:ext uri="{FF2B5EF4-FFF2-40B4-BE49-F238E27FC236}">
                <a16:creationId xmlns:a16="http://schemas.microsoft.com/office/drawing/2014/main" id="{F012E998-ADA8-F6AB-4314-470E6E4062C0}"/>
              </a:ext>
            </a:extLst>
          </p:cNvPr>
          <p:cNvSpPr/>
          <p:nvPr/>
        </p:nvSpPr>
        <p:spPr>
          <a:xfrm>
            <a:off x="1423067" y="3610895"/>
            <a:ext cx="1218209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IRPJ e CSLL</a:t>
            </a:r>
            <a:r>
              <a:rPr lang="pt-BR" sz="240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: nada muda, segue como em 2026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PIS e COFINS </a:t>
            </a:r>
            <a:r>
              <a:rPr lang="pt-BR" sz="240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são extintos, dando ensejo à CBS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t-BR" sz="2400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720000" lvl="8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2026</a:t>
            </a:r>
            <a:r>
              <a:rPr lang="pt-BR" sz="240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– alíquotas testes de 0,9% CBS e 0,1% IBS, com destaques nas NF</a:t>
            </a:r>
          </a:p>
          <a:p>
            <a:pPr marL="720000" lvl="7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2027</a:t>
            </a:r>
            <a:r>
              <a:rPr lang="pt-BR" sz="240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– entra CBS (estimada em 8,8%), extingue PIS/COFINS</a:t>
            </a:r>
          </a:p>
          <a:p>
            <a:pPr marL="720000" lvl="7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2029/2032</a:t>
            </a:r>
            <a:r>
              <a:rPr lang="pt-BR" sz="240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– entra gradualmente IBS, sai gradualmente ICMS/ISS</a:t>
            </a:r>
          </a:p>
          <a:p>
            <a:pPr marL="720000" lvl="7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2033</a:t>
            </a:r>
            <a:r>
              <a:rPr lang="pt-BR" sz="240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– sistema pleno CBS/IBS (estimado em 27,5%)</a:t>
            </a:r>
          </a:p>
        </p:txBody>
      </p:sp>
      <p:sp>
        <p:nvSpPr>
          <p:cNvPr id="3" name="Google Shape;430;p27">
            <a:extLst>
              <a:ext uri="{FF2B5EF4-FFF2-40B4-BE49-F238E27FC236}">
                <a16:creationId xmlns:a16="http://schemas.microsoft.com/office/drawing/2014/main" id="{563E2E6C-840F-CF5A-9199-B056B9CBDA30}"/>
              </a:ext>
            </a:extLst>
          </p:cNvPr>
          <p:cNvSpPr txBox="1"/>
          <p:nvPr/>
        </p:nvSpPr>
        <p:spPr>
          <a:xfrm>
            <a:off x="2030654" y="1439907"/>
            <a:ext cx="584040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Emenda Constitucional 132/2023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Lei Complementar 214/2025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Lei Complementar 227/2026</a:t>
            </a:r>
          </a:p>
          <a:p>
            <a:pPr algn="r"/>
            <a:r>
              <a:rPr lang="pt-BR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como ficou a partir de 2027</a:t>
            </a:r>
            <a:endParaRPr lang="pt-BR" noProof="0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6716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>
          <a:extLst>
            <a:ext uri="{FF2B5EF4-FFF2-40B4-BE49-F238E27FC236}">
              <a16:creationId xmlns:a16="http://schemas.microsoft.com/office/drawing/2014/main" id="{6787E3A6-F290-EC32-F46D-BDF08AE48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7">
            <a:extLst>
              <a:ext uri="{FF2B5EF4-FFF2-40B4-BE49-F238E27FC236}">
                <a16:creationId xmlns:a16="http://schemas.microsoft.com/office/drawing/2014/main" id="{E0876047-0DD9-E069-A746-6E8CB8EB51FE}"/>
              </a:ext>
            </a:extLst>
          </p:cNvPr>
          <p:cNvPicPr preferRelativeResize="0"/>
          <p:nvPr/>
        </p:nvPicPr>
        <p:blipFill rotWithShape="1">
          <a:blip r:embed="rId3">
            <a:alphaModFix amt="75000"/>
          </a:blip>
          <a:srcRect l="3528"/>
          <a:stretch/>
        </p:blipFill>
        <p:spPr>
          <a:xfrm>
            <a:off x="0" y="0"/>
            <a:ext cx="17642515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27">
            <a:extLst>
              <a:ext uri="{FF2B5EF4-FFF2-40B4-BE49-F238E27FC236}">
                <a16:creationId xmlns:a16="http://schemas.microsoft.com/office/drawing/2014/main" id="{527EF16F-D5D9-92B2-0FE0-F9A4488740CF}"/>
              </a:ext>
            </a:extLst>
          </p:cNvPr>
          <p:cNvGrpSpPr/>
          <p:nvPr/>
        </p:nvGrpSpPr>
        <p:grpSpPr>
          <a:xfrm>
            <a:off x="14879236" y="-154228"/>
            <a:ext cx="3408764" cy="18288000"/>
            <a:chOff x="1520018" y="4306107"/>
            <a:chExt cx="4545019" cy="24384000"/>
          </a:xfrm>
        </p:grpSpPr>
        <p:sp>
          <p:nvSpPr>
            <p:cNvPr id="423" name="Google Shape;423;p27">
              <a:extLst>
                <a:ext uri="{FF2B5EF4-FFF2-40B4-BE49-F238E27FC236}">
                  <a16:creationId xmlns:a16="http://schemas.microsoft.com/office/drawing/2014/main" id="{2550664A-E168-58D8-F027-3BEC00745C6B}"/>
                </a:ext>
              </a:extLst>
            </p:cNvPr>
            <p:cNvSpPr/>
            <p:nvPr/>
          </p:nvSpPr>
          <p:spPr>
            <a:xfrm rot="5400000">
              <a:off x="-8399473" y="14225597"/>
              <a:ext cx="24384000" cy="4545019"/>
            </a:xfrm>
            <a:custGeom>
              <a:avLst/>
              <a:gdLst/>
              <a:ahLst/>
              <a:cxnLst/>
              <a:rect l="l" t="t" r="r" b="b"/>
              <a:pathLst>
                <a:path w="24384000" h="4545019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4545019"/>
                  </a:lnTo>
                  <a:lnTo>
                    <a:pt x="0" y="45450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t="-200910" b="-494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7">
              <a:extLst>
                <a:ext uri="{FF2B5EF4-FFF2-40B4-BE49-F238E27FC236}">
                  <a16:creationId xmlns:a16="http://schemas.microsoft.com/office/drawing/2014/main" id="{343FF8A3-ECCB-2782-5E7B-AAC8E40071BB}"/>
                </a:ext>
              </a:extLst>
            </p:cNvPr>
            <p:cNvSpPr/>
            <p:nvPr/>
          </p:nvSpPr>
          <p:spPr>
            <a:xfrm>
              <a:off x="2102949" y="16498106"/>
              <a:ext cx="2888179" cy="557901"/>
            </a:xfrm>
            <a:custGeom>
              <a:avLst/>
              <a:gdLst/>
              <a:ahLst/>
              <a:cxnLst/>
              <a:rect l="l" t="t" r="r" b="b"/>
              <a:pathLst>
                <a:path w="2888179" h="557901" extrusionOk="0">
                  <a:moveTo>
                    <a:pt x="0" y="0"/>
                  </a:moveTo>
                  <a:lnTo>
                    <a:pt x="2888179" y="0"/>
                  </a:lnTo>
                  <a:lnTo>
                    <a:pt x="2888179" y="557901"/>
                  </a:lnTo>
                  <a:lnTo>
                    <a:pt x="0" y="5579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27">
            <a:extLst>
              <a:ext uri="{FF2B5EF4-FFF2-40B4-BE49-F238E27FC236}">
                <a16:creationId xmlns:a16="http://schemas.microsoft.com/office/drawing/2014/main" id="{210065D7-AC93-0FEB-803A-C1746A6EF123}"/>
              </a:ext>
            </a:extLst>
          </p:cNvPr>
          <p:cNvSpPr/>
          <p:nvPr/>
        </p:nvSpPr>
        <p:spPr>
          <a:xfrm rot="5400000" flipH="1">
            <a:off x="16448515" y="-2545389"/>
            <a:ext cx="10841065" cy="12970245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6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7" name="Google Shape;427;p27">
            <a:extLst>
              <a:ext uri="{FF2B5EF4-FFF2-40B4-BE49-F238E27FC236}">
                <a16:creationId xmlns:a16="http://schemas.microsoft.com/office/drawing/2014/main" id="{C2E3AEB1-B818-824E-7588-F4EFA68F67D4}"/>
              </a:ext>
            </a:extLst>
          </p:cNvPr>
          <p:cNvGrpSpPr/>
          <p:nvPr/>
        </p:nvGrpSpPr>
        <p:grpSpPr>
          <a:xfrm>
            <a:off x="1524000" y="805487"/>
            <a:ext cx="17014580" cy="1710323"/>
            <a:chOff x="1542148" y="1072678"/>
            <a:chExt cx="17014580" cy="1346202"/>
          </a:xfrm>
        </p:grpSpPr>
        <p:sp>
          <p:nvSpPr>
            <p:cNvPr id="428" name="Google Shape;428;p27">
              <a:extLst>
                <a:ext uri="{FF2B5EF4-FFF2-40B4-BE49-F238E27FC236}">
                  <a16:creationId xmlns:a16="http://schemas.microsoft.com/office/drawing/2014/main" id="{FDEA1AF1-09F4-E0C2-ABE4-C1C45A4BA283}"/>
                </a:ext>
              </a:extLst>
            </p:cNvPr>
            <p:cNvSpPr/>
            <p:nvPr/>
          </p:nvSpPr>
          <p:spPr>
            <a:xfrm>
              <a:off x="1542148" y="1072678"/>
              <a:ext cx="6853711" cy="1346202"/>
            </a:xfrm>
            <a:custGeom>
              <a:avLst/>
              <a:gdLst/>
              <a:ahLst/>
              <a:cxnLst/>
              <a:rect l="l" t="t" r="r" b="b"/>
              <a:pathLst>
                <a:path w="9743894" h="1913890" extrusionOk="0">
                  <a:moveTo>
                    <a:pt x="961943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619434" y="0"/>
                  </a:lnTo>
                  <a:cubicBezTo>
                    <a:pt x="9688013" y="0"/>
                    <a:pt x="9743894" y="55880"/>
                    <a:pt x="9743894" y="124460"/>
                  </a:cubicBezTo>
                  <a:lnTo>
                    <a:pt x="9743894" y="1789430"/>
                  </a:lnTo>
                  <a:cubicBezTo>
                    <a:pt x="9743894" y="1858010"/>
                    <a:pt x="9688013" y="1913890"/>
                    <a:pt x="9619434" y="1913890"/>
                  </a:cubicBezTo>
                  <a:close/>
                </a:path>
              </a:pathLst>
            </a:custGeom>
            <a:solidFill>
              <a:srgbClr val="BC5026"/>
            </a:solidFill>
            <a:ln w="9525" cap="flat" cmpd="sng">
              <a:solidFill>
                <a:srgbClr val="BC50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9" name="Google Shape;429;p27">
              <a:extLst>
                <a:ext uri="{FF2B5EF4-FFF2-40B4-BE49-F238E27FC236}">
                  <a16:creationId xmlns:a16="http://schemas.microsoft.com/office/drawing/2014/main" id="{CF31B21A-8436-22E9-FCE8-B034D1FBAF38}"/>
                </a:ext>
              </a:extLst>
            </p:cNvPr>
            <p:cNvCxnSpPr/>
            <p:nvPr/>
          </p:nvCxnSpPr>
          <p:spPr>
            <a:xfrm rot="10800000" flipH="1">
              <a:off x="4864338" y="1657823"/>
              <a:ext cx="13692390" cy="20166"/>
            </a:xfrm>
            <a:prstGeom prst="straightConnector1">
              <a:avLst/>
            </a:prstGeom>
            <a:solidFill>
              <a:srgbClr val="BC5026"/>
            </a:solidFill>
            <a:ln w="47625" cap="rnd" cmpd="sng">
              <a:solidFill>
                <a:srgbClr val="BC502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" name="Google Shape;130;p5">
            <a:extLst>
              <a:ext uri="{FF2B5EF4-FFF2-40B4-BE49-F238E27FC236}">
                <a16:creationId xmlns:a16="http://schemas.microsoft.com/office/drawing/2014/main" id="{DDEF9B75-3C4A-5BF8-6F48-E29D8FCD0426}"/>
              </a:ext>
            </a:extLst>
          </p:cNvPr>
          <p:cNvSpPr/>
          <p:nvPr/>
        </p:nvSpPr>
        <p:spPr>
          <a:xfrm>
            <a:off x="1524000" y="3123425"/>
            <a:ext cx="12182097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CBS/IBS incidirá sobre operações onerosas com bens ou serviços, sendo irrelevante a obtenção de lucro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pt-BR" sz="2400" b="1" dirty="0">
              <a:latin typeface="Noto Sans"/>
              <a:ea typeface="Noto Sans"/>
              <a:cs typeface="Noto Sans"/>
              <a:sym typeface="Noto Sans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Não haverá incidência sobre as contribuições associativas estatutárias, </a:t>
            </a:r>
            <a:r>
              <a:rPr lang="pt-BR" sz="2400" b="1" dirty="0">
                <a:latin typeface="Noto Sans"/>
                <a:ea typeface="Noto Sans"/>
                <a:cs typeface="Noto Sans"/>
                <a:sym typeface="Noto Sans"/>
              </a:rPr>
              <a:t>de natureza não contraprestacional e destinadas à manutenção das associações civis sem fins econômicos</a:t>
            </a: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 (art. 6º, XII)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pt-BR" sz="2400" dirty="0">
              <a:latin typeface="Noto Sans"/>
              <a:ea typeface="Noto Sans"/>
              <a:cs typeface="Noto Sans"/>
              <a:sym typeface="Noto Sans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Demais receitas estarão sujeitas à CBS/IBS (tais como: eventos, aluguel de salões, exploração bares e restaurantes), à alíquota cheia de CBS/IBS (projetada em 27,5% ao final de 2032)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pt-BR" sz="2400" dirty="0">
              <a:latin typeface="Noto Sans"/>
              <a:ea typeface="Noto Sans"/>
              <a:cs typeface="Noto Sans"/>
              <a:sym typeface="Noto Sans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Receitas decorrentes dos </a:t>
            </a:r>
            <a:r>
              <a:rPr lang="pt-BR" sz="2400" b="1" dirty="0">
                <a:latin typeface="Noto Sans"/>
                <a:ea typeface="Noto Sans"/>
                <a:cs typeface="Noto Sans"/>
                <a:sym typeface="Noto Sans"/>
              </a:rPr>
              <a:t>serviços de educação esportiva</a:t>
            </a: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 fazem jus ao regime diferenciado, com redução de 60% das alíquotas de CBS/IBS, resultando em 11% (exemplo: taxas dos diferentes esportes fornecidos pelo clube)</a:t>
            </a:r>
          </a:p>
        </p:txBody>
      </p:sp>
      <p:sp>
        <p:nvSpPr>
          <p:cNvPr id="5" name="Google Shape;430;p27">
            <a:extLst>
              <a:ext uri="{FF2B5EF4-FFF2-40B4-BE49-F238E27FC236}">
                <a16:creationId xmlns:a16="http://schemas.microsoft.com/office/drawing/2014/main" id="{58344C05-9C86-8D3E-BCD1-5FC5E17CBB05}"/>
              </a:ext>
            </a:extLst>
          </p:cNvPr>
          <p:cNvSpPr txBox="1"/>
          <p:nvPr/>
        </p:nvSpPr>
        <p:spPr>
          <a:xfrm>
            <a:off x="1892865" y="875818"/>
            <a:ext cx="584040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Emenda Constitucional 132/2023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Lei Complementar 214/2025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Lei Complementar 227/2026</a:t>
            </a:r>
          </a:p>
          <a:p>
            <a:pPr algn="r"/>
            <a:r>
              <a:rPr lang="pt-BR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como ficou a partir de 2027</a:t>
            </a:r>
            <a:endParaRPr lang="pt-BR" noProof="0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60094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>
          <a:extLst>
            <a:ext uri="{FF2B5EF4-FFF2-40B4-BE49-F238E27FC236}">
              <a16:creationId xmlns:a16="http://schemas.microsoft.com/office/drawing/2014/main" id="{93B00142-601B-2218-0C91-EF0A413DC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8">
            <a:extLst>
              <a:ext uri="{FF2B5EF4-FFF2-40B4-BE49-F238E27FC236}">
                <a16:creationId xmlns:a16="http://schemas.microsoft.com/office/drawing/2014/main" id="{A9816424-3DF4-C791-6F0F-C8D765694F50}"/>
              </a:ext>
            </a:extLst>
          </p:cNvPr>
          <p:cNvSpPr/>
          <p:nvPr/>
        </p:nvSpPr>
        <p:spPr>
          <a:xfrm>
            <a:off x="-95250" y="-109291"/>
            <a:ext cx="18383250" cy="10500388"/>
          </a:xfrm>
          <a:custGeom>
            <a:avLst/>
            <a:gdLst/>
            <a:ahLst/>
            <a:cxnLst/>
            <a:rect l="l" t="t" r="r" b="b"/>
            <a:pathLst>
              <a:path w="3412473" h="688825" extrusionOk="0">
                <a:moveTo>
                  <a:pt x="0" y="0"/>
                </a:moveTo>
                <a:lnTo>
                  <a:pt x="3412473" y="0"/>
                </a:lnTo>
                <a:lnTo>
                  <a:pt x="3412473" y="688825"/>
                </a:lnTo>
                <a:lnTo>
                  <a:pt x="0" y="688825"/>
                </a:lnTo>
                <a:close/>
              </a:path>
            </a:pathLst>
          </a:custGeom>
          <a:solidFill>
            <a:srgbClr val="0014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8">
            <a:extLst>
              <a:ext uri="{FF2B5EF4-FFF2-40B4-BE49-F238E27FC236}">
                <a16:creationId xmlns:a16="http://schemas.microsoft.com/office/drawing/2014/main" id="{F78D16F3-B37E-C9D6-D532-DFB9B5A32C45}"/>
              </a:ext>
            </a:extLst>
          </p:cNvPr>
          <p:cNvSpPr/>
          <p:nvPr/>
        </p:nvSpPr>
        <p:spPr>
          <a:xfrm rot="-5868861" flipH="1">
            <a:off x="-7713862" y="-2261050"/>
            <a:ext cx="10561035" cy="14803903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8">
            <a:extLst>
              <a:ext uri="{FF2B5EF4-FFF2-40B4-BE49-F238E27FC236}">
                <a16:creationId xmlns:a16="http://schemas.microsoft.com/office/drawing/2014/main" id="{41C8E99A-7A7E-B7B2-BF49-5FD3D4355BD6}"/>
              </a:ext>
            </a:extLst>
          </p:cNvPr>
          <p:cNvSpPr/>
          <p:nvPr/>
        </p:nvSpPr>
        <p:spPr>
          <a:xfrm rot="5785637" flipH="1">
            <a:off x="14527619" y="-1771793"/>
            <a:ext cx="9803538" cy="12489673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8">
            <a:extLst>
              <a:ext uri="{FF2B5EF4-FFF2-40B4-BE49-F238E27FC236}">
                <a16:creationId xmlns:a16="http://schemas.microsoft.com/office/drawing/2014/main" id="{5A41CC29-06B8-AAD9-45D5-D4014DB6DD7C}"/>
              </a:ext>
            </a:extLst>
          </p:cNvPr>
          <p:cNvSpPr/>
          <p:nvPr/>
        </p:nvSpPr>
        <p:spPr>
          <a:xfrm>
            <a:off x="15316435" y="8989772"/>
            <a:ext cx="2166134" cy="418426"/>
          </a:xfrm>
          <a:custGeom>
            <a:avLst/>
            <a:gdLst/>
            <a:ahLst/>
            <a:cxnLst/>
            <a:rect l="l" t="t" r="r" b="b"/>
            <a:pathLst>
              <a:path w="2888179" h="557901" extrusionOk="0">
                <a:moveTo>
                  <a:pt x="0" y="0"/>
                </a:moveTo>
                <a:lnTo>
                  <a:pt x="2888179" y="0"/>
                </a:lnTo>
                <a:lnTo>
                  <a:pt x="2888179" y="557901"/>
                </a:lnTo>
                <a:lnTo>
                  <a:pt x="0" y="557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8">
            <a:extLst>
              <a:ext uri="{FF2B5EF4-FFF2-40B4-BE49-F238E27FC236}">
                <a16:creationId xmlns:a16="http://schemas.microsoft.com/office/drawing/2014/main" id="{D02A713A-4E0A-9E2E-F583-461729B1A5E5}"/>
              </a:ext>
            </a:extLst>
          </p:cNvPr>
          <p:cNvSpPr txBox="1"/>
          <p:nvPr/>
        </p:nvSpPr>
        <p:spPr>
          <a:xfrm>
            <a:off x="2342074" y="3409220"/>
            <a:ext cx="135086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pt-BR" sz="6000" b="1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QUADRO RESUMO E </a:t>
            </a:r>
            <a:r>
              <a:rPr lang="pt-BR" sz="6000" b="1" noProof="0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IMPACTOS</a:t>
            </a:r>
            <a:endParaRPr lang="pt-BR" sz="6000" noProof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42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>
          <a:extLst>
            <a:ext uri="{FF2B5EF4-FFF2-40B4-BE49-F238E27FC236}">
              <a16:creationId xmlns:a16="http://schemas.microsoft.com/office/drawing/2014/main" id="{23972982-2F84-3F6B-DC73-90EFD0C5A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7">
            <a:extLst>
              <a:ext uri="{FF2B5EF4-FFF2-40B4-BE49-F238E27FC236}">
                <a16:creationId xmlns:a16="http://schemas.microsoft.com/office/drawing/2014/main" id="{D2A6AAE8-EB51-B8CF-ABAC-5CF45F30C837}"/>
              </a:ext>
            </a:extLst>
          </p:cNvPr>
          <p:cNvPicPr preferRelativeResize="0"/>
          <p:nvPr/>
        </p:nvPicPr>
        <p:blipFill rotWithShape="1">
          <a:blip r:embed="rId3">
            <a:alphaModFix amt="75000"/>
          </a:blip>
          <a:srcRect l="3528"/>
          <a:stretch/>
        </p:blipFill>
        <p:spPr>
          <a:xfrm>
            <a:off x="0" y="0"/>
            <a:ext cx="17642515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27">
            <a:extLst>
              <a:ext uri="{FF2B5EF4-FFF2-40B4-BE49-F238E27FC236}">
                <a16:creationId xmlns:a16="http://schemas.microsoft.com/office/drawing/2014/main" id="{242B0A99-B764-0018-3EDA-DD0D41D6C257}"/>
              </a:ext>
            </a:extLst>
          </p:cNvPr>
          <p:cNvGrpSpPr/>
          <p:nvPr/>
        </p:nvGrpSpPr>
        <p:grpSpPr>
          <a:xfrm>
            <a:off x="14879236" y="-154228"/>
            <a:ext cx="3408764" cy="18288000"/>
            <a:chOff x="1520018" y="4306107"/>
            <a:chExt cx="4545019" cy="24384000"/>
          </a:xfrm>
        </p:grpSpPr>
        <p:sp>
          <p:nvSpPr>
            <p:cNvPr id="423" name="Google Shape;423;p27">
              <a:extLst>
                <a:ext uri="{FF2B5EF4-FFF2-40B4-BE49-F238E27FC236}">
                  <a16:creationId xmlns:a16="http://schemas.microsoft.com/office/drawing/2014/main" id="{5C06CD5D-ACB3-A226-BBCD-CEE46847A07C}"/>
                </a:ext>
              </a:extLst>
            </p:cNvPr>
            <p:cNvSpPr/>
            <p:nvPr/>
          </p:nvSpPr>
          <p:spPr>
            <a:xfrm rot="5400000">
              <a:off x="-8399473" y="14225597"/>
              <a:ext cx="24384000" cy="4545019"/>
            </a:xfrm>
            <a:custGeom>
              <a:avLst/>
              <a:gdLst/>
              <a:ahLst/>
              <a:cxnLst/>
              <a:rect l="l" t="t" r="r" b="b"/>
              <a:pathLst>
                <a:path w="24384000" h="4545019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4545019"/>
                  </a:lnTo>
                  <a:lnTo>
                    <a:pt x="0" y="45450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t="-200910" b="-494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7">
              <a:extLst>
                <a:ext uri="{FF2B5EF4-FFF2-40B4-BE49-F238E27FC236}">
                  <a16:creationId xmlns:a16="http://schemas.microsoft.com/office/drawing/2014/main" id="{AD110036-38D5-6C15-DBEC-A897C1AF2A19}"/>
                </a:ext>
              </a:extLst>
            </p:cNvPr>
            <p:cNvSpPr/>
            <p:nvPr/>
          </p:nvSpPr>
          <p:spPr>
            <a:xfrm>
              <a:off x="2102949" y="16498106"/>
              <a:ext cx="2888179" cy="557901"/>
            </a:xfrm>
            <a:custGeom>
              <a:avLst/>
              <a:gdLst/>
              <a:ahLst/>
              <a:cxnLst/>
              <a:rect l="l" t="t" r="r" b="b"/>
              <a:pathLst>
                <a:path w="2888179" h="557901" extrusionOk="0">
                  <a:moveTo>
                    <a:pt x="0" y="0"/>
                  </a:moveTo>
                  <a:lnTo>
                    <a:pt x="2888179" y="0"/>
                  </a:lnTo>
                  <a:lnTo>
                    <a:pt x="2888179" y="557901"/>
                  </a:lnTo>
                  <a:lnTo>
                    <a:pt x="0" y="5579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27">
            <a:extLst>
              <a:ext uri="{FF2B5EF4-FFF2-40B4-BE49-F238E27FC236}">
                <a16:creationId xmlns:a16="http://schemas.microsoft.com/office/drawing/2014/main" id="{A0321723-06C6-3CE1-8034-B06EA1B951F4}"/>
              </a:ext>
            </a:extLst>
          </p:cNvPr>
          <p:cNvSpPr/>
          <p:nvPr/>
        </p:nvSpPr>
        <p:spPr>
          <a:xfrm rot="5400000" flipH="1">
            <a:off x="16448515" y="-2545389"/>
            <a:ext cx="10841065" cy="12970245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6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7" name="Google Shape;427;p27">
            <a:extLst>
              <a:ext uri="{FF2B5EF4-FFF2-40B4-BE49-F238E27FC236}">
                <a16:creationId xmlns:a16="http://schemas.microsoft.com/office/drawing/2014/main" id="{AB805359-279C-CE91-E47B-EF576CEA18C2}"/>
              </a:ext>
            </a:extLst>
          </p:cNvPr>
          <p:cNvGrpSpPr/>
          <p:nvPr/>
        </p:nvGrpSpPr>
        <p:grpSpPr>
          <a:xfrm>
            <a:off x="1524000" y="1436582"/>
            <a:ext cx="17014580" cy="1710323"/>
            <a:chOff x="1542148" y="1072678"/>
            <a:chExt cx="17014580" cy="1346202"/>
          </a:xfrm>
        </p:grpSpPr>
        <p:sp>
          <p:nvSpPr>
            <p:cNvPr id="428" name="Google Shape;428;p27">
              <a:extLst>
                <a:ext uri="{FF2B5EF4-FFF2-40B4-BE49-F238E27FC236}">
                  <a16:creationId xmlns:a16="http://schemas.microsoft.com/office/drawing/2014/main" id="{8DB79161-362F-2B1A-F5F3-AF60DCE87807}"/>
                </a:ext>
              </a:extLst>
            </p:cNvPr>
            <p:cNvSpPr/>
            <p:nvPr/>
          </p:nvSpPr>
          <p:spPr>
            <a:xfrm>
              <a:off x="1542148" y="1072678"/>
              <a:ext cx="6853711" cy="1346202"/>
            </a:xfrm>
            <a:custGeom>
              <a:avLst/>
              <a:gdLst/>
              <a:ahLst/>
              <a:cxnLst/>
              <a:rect l="l" t="t" r="r" b="b"/>
              <a:pathLst>
                <a:path w="9743894" h="1913890" extrusionOk="0">
                  <a:moveTo>
                    <a:pt x="961943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619434" y="0"/>
                  </a:lnTo>
                  <a:cubicBezTo>
                    <a:pt x="9688013" y="0"/>
                    <a:pt x="9743894" y="55880"/>
                    <a:pt x="9743894" y="124460"/>
                  </a:cubicBezTo>
                  <a:lnTo>
                    <a:pt x="9743894" y="1789430"/>
                  </a:lnTo>
                  <a:cubicBezTo>
                    <a:pt x="9743894" y="1858010"/>
                    <a:pt x="9688013" y="1913890"/>
                    <a:pt x="9619434" y="1913890"/>
                  </a:cubicBezTo>
                  <a:close/>
                </a:path>
              </a:pathLst>
            </a:custGeom>
            <a:solidFill>
              <a:srgbClr val="BC5026"/>
            </a:solidFill>
            <a:ln w="9525" cap="flat" cmpd="sng">
              <a:solidFill>
                <a:srgbClr val="BC50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9" name="Google Shape;429;p27">
              <a:extLst>
                <a:ext uri="{FF2B5EF4-FFF2-40B4-BE49-F238E27FC236}">
                  <a16:creationId xmlns:a16="http://schemas.microsoft.com/office/drawing/2014/main" id="{0BAB3B23-C287-7873-774B-29A89C4CDBE1}"/>
                </a:ext>
              </a:extLst>
            </p:cNvPr>
            <p:cNvCxnSpPr/>
            <p:nvPr/>
          </p:nvCxnSpPr>
          <p:spPr>
            <a:xfrm rot="10800000" flipH="1">
              <a:off x="4864338" y="1657823"/>
              <a:ext cx="13692390" cy="20166"/>
            </a:xfrm>
            <a:prstGeom prst="straightConnector1">
              <a:avLst/>
            </a:prstGeom>
            <a:solidFill>
              <a:srgbClr val="BC5026"/>
            </a:solidFill>
            <a:ln w="47625" cap="rnd" cmpd="sng">
              <a:solidFill>
                <a:srgbClr val="BC502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0" name="Google Shape;430;p27">
            <a:extLst>
              <a:ext uri="{FF2B5EF4-FFF2-40B4-BE49-F238E27FC236}">
                <a16:creationId xmlns:a16="http://schemas.microsoft.com/office/drawing/2014/main" id="{7028CA5A-04DF-B78F-6D71-5BDD730AC872}"/>
              </a:ext>
            </a:extLst>
          </p:cNvPr>
          <p:cNvSpPr txBox="1"/>
          <p:nvPr/>
        </p:nvSpPr>
        <p:spPr>
          <a:xfrm>
            <a:off x="1925989" y="1671995"/>
            <a:ext cx="584040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QUADRO RESUMO</a:t>
            </a:r>
            <a:endParaRPr lang="pt-BR" sz="3200" noProof="0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9F8F0CF5-0C3C-760C-903F-2DFC9A3325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2179" y="3696843"/>
            <a:ext cx="13006261" cy="38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>
          <a:extLst>
            <a:ext uri="{FF2B5EF4-FFF2-40B4-BE49-F238E27FC236}">
              <a16:creationId xmlns:a16="http://schemas.microsoft.com/office/drawing/2014/main" id="{B4E66571-B4E2-CA98-2F1D-1DC5983A7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7">
            <a:extLst>
              <a:ext uri="{FF2B5EF4-FFF2-40B4-BE49-F238E27FC236}">
                <a16:creationId xmlns:a16="http://schemas.microsoft.com/office/drawing/2014/main" id="{E704DB75-8934-76D1-DDA8-36B331EC800C}"/>
              </a:ext>
            </a:extLst>
          </p:cNvPr>
          <p:cNvPicPr preferRelativeResize="0"/>
          <p:nvPr/>
        </p:nvPicPr>
        <p:blipFill rotWithShape="1">
          <a:blip r:embed="rId3">
            <a:alphaModFix amt="75000"/>
          </a:blip>
          <a:srcRect l="3528"/>
          <a:stretch/>
        </p:blipFill>
        <p:spPr>
          <a:xfrm>
            <a:off x="0" y="0"/>
            <a:ext cx="17642515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27">
            <a:extLst>
              <a:ext uri="{FF2B5EF4-FFF2-40B4-BE49-F238E27FC236}">
                <a16:creationId xmlns:a16="http://schemas.microsoft.com/office/drawing/2014/main" id="{6017E8DD-6550-2E64-CF06-BCAEBF53C754}"/>
              </a:ext>
            </a:extLst>
          </p:cNvPr>
          <p:cNvGrpSpPr/>
          <p:nvPr/>
        </p:nvGrpSpPr>
        <p:grpSpPr>
          <a:xfrm>
            <a:off x="14879236" y="-154228"/>
            <a:ext cx="3408764" cy="18288000"/>
            <a:chOff x="1520018" y="4306107"/>
            <a:chExt cx="4545019" cy="24384000"/>
          </a:xfrm>
        </p:grpSpPr>
        <p:sp>
          <p:nvSpPr>
            <p:cNvPr id="423" name="Google Shape;423;p27">
              <a:extLst>
                <a:ext uri="{FF2B5EF4-FFF2-40B4-BE49-F238E27FC236}">
                  <a16:creationId xmlns:a16="http://schemas.microsoft.com/office/drawing/2014/main" id="{532DB5A3-538D-8275-0C7D-4C9308823878}"/>
                </a:ext>
              </a:extLst>
            </p:cNvPr>
            <p:cNvSpPr/>
            <p:nvPr/>
          </p:nvSpPr>
          <p:spPr>
            <a:xfrm rot="5400000">
              <a:off x="-8399473" y="14225597"/>
              <a:ext cx="24384000" cy="4545019"/>
            </a:xfrm>
            <a:custGeom>
              <a:avLst/>
              <a:gdLst/>
              <a:ahLst/>
              <a:cxnLst/>
              <a:rect l="l" t="t" r="r" b="b"/>
              <a:pathLst>
                <a:path w="24384000" h="4545019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4545019"/>
                  </a:lnTo>
                  <a:lnTo>
                    <a:pt x="0" y="45450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t="-200910" b="-494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7">
              <a:extLst>
                <a:ext uri="{FF2B5EF4-FFF2-40B4-BE49-F238E27FC236}">
                  <a16:creationId xmlns:a16="http://schemas.microsoft.com/office/drawing/2014/main" id="{DF174291-524B-A7E6-9917-1D00BDE5B90B}"/>
                </a:ext>
              </a:extLst>
            </p:cNvPr>
            <p:cNvSpPr/>
            <p:nvPr/>
          </p:nvSpPr>
          <p:spPr>
            <a:xfrm>
              <a:off x="2102949" y="16498106"/>
              <a:ext cx="2888179" cy="557901"/>
            </a:xfrm>
            <a:custGeom>
              <a:avLst/>
              <a:gdLst/>
              <a:ahLst/>
              <a:cxnLst/>
              <a:rect l="l" t="t" r="r" b="b"/>
              <a:pathLst>
                <a:path w="2888179" h="557901" extrusionOk="0">
                  <a:moveTo>
                    <a:pt x="0" y="0"/>
                  </a:moveTo>
                  <a:lnTo>
                    <a:pt x="2888179" y="0"/>
                  </a:lnTo>
                  <a:lnTo>
                    <a:pt x="2888179" y="557901"/>
                  </a:lnTo>
                  <a:lnTo>
                    <a:pt x="0" y="5579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27">
            <a:extLst>
              <a:ext uri="{FF2B5EF4-FFF2-40B4-BE49-F238E27FC236}">
                <a16:creationId xmlns:a16="http://schemas.microsoft.com/office/drawing/2014/main" id="{E9A511CF-0BD3-B6D9-BF0E-2540EB7232A8}"/>
              </a:ext>
            </a:extLst>
          </p:cNvPr>
          <p:cNvSpPr/>
          <p:nvPr/>
        </p:nvSpPr>
        <p:spPr>
          <a:xfrm rot="5400000" flipH="1">
            <a:off x="16448515" y="-2545389"/>
            <a:ext cx="10841065" cy="12970245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6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7" name="Google Shape;427;p27">
            <a:extLst>
              <a:ext uri="{FF2B5EF4-FFF2-40B4-BE49-F238E27FC236}">
                <a16:creationId xmlns:a16="http://schemas.microsoft.com/office/drawing/2014/main" id="{5F6A7160-D844-41A8-BB66-AB6BA5F2D3E5}"/>
              </a:ext>
            </a:extLst>
          </p:cNvPr>
          <p:cNvGrpSpPr/>
          <p:nvPr/>
        </p:nvGrpSpPr>
        <p:grpSpPr>
          <a:xfrm>
            <a:off x="1524000" y="1436582"/>
            <a:ext cx="17014580" cy="1710323"/>
            <a:chOff x="1542148" y="1072678"/>
            <a:chExt cx="17014580" cy="1346202"/>
          </a:xfrm>
        </p:grpSpPr>
        <p:sp>
          <p:nvSpPr>
            <p:cNvPr id="428" name="Google Shape;428;p27">
              <a:extLst>
                <a:ext uri="{FF2B5EF4-FFF2-40B4-BE49-F238E27FC236}">
                  <a16:creationId xmlns:a16="http://schemas.microsoft.com/office/drawing/2014/main" id="{69DDCB4F-EFEE-E7E4-A320-F37AB724F8E1}"/>
                </a:ext>
              </a:extLst>
            </p:cNvPr>
            <p:cNvSpPr/>
            <p:nvPr/>
          </p:nvSpPr>
          <p:spPr>
            <a:xfrm>
              <a:off x="1542148" y="1072678"/>
              <a:ext cx="6853711" cy="1346202"/>
            </a:xfrm>
            <a:custGeom>
              <a:avLst/>
              <a:gdLst/>
              <a:ahLst/>
              <a:cxnLst/>
              <a:rect l="l" t="t" r="r" b="b"/>
              <a:pathLst>
                <a:path w="9743894" h="1913890" extrusionOk="0">
                  <a:moveTo>
                    <a:pt x="961943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619434" y="0"/>
                  </a:lnTo>
                  <a:cubicBezTo>
                    <a:pt x="9688013" y="0"/>
                    <a:pt x="9743894" y="55880"/>
                    <a:pt x="9743894" y="124460"/>
                  </a:cubicBezTo>
                  <a:lnTo>
                    <a:pt x="9743894" y="1789430"/>
                  </a:lnTo>
                  <a:cubicBezTo>
                    <a:pt x="9743894" y="1858010"/>
                    <a:pt x="9688013" y="1913890"/>
                    <a:pt x="9619434" y="1913890"/>
                  </a:cubicBezTo>
                  <a:close/>
                </a:path>
              </a:pathLst>
            </a:custGeom>
            <a:solidFill>
              <a:srgbClr val="BC5026"/>
            </a:solidFill>
            <a:ln w="9525" cap="flat" cmpd="sng">
              <a:solidFill>
                <a:srgbClr val="BC50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9" name="Google Shape;429;p27">
              <a:extLst>
                <a:ext uri="{FF2B5EF4-FFF2-40B4-BE49-F238E27FC236}">
                  <a16:creationId xmlns:a16="http://schemas.microsoft.com/office/drawing/2014/main" id="{1C9568CF-CCF8-CEDC-5B8F-01F5D8A17FD4}"/>
                </a:ext>
              </a:extLst>
            </p:cNvPr>
            <p:cNvCxnSpPr/>
            <p:nvPr/>
          </p:nvCxnSpPr>
          <p:spPr>
            <a:xfrm rot="10800000" flipH="1">
              <a:off x="4864338" y="1657823"/>
              <a:ext cx="13692390" cy="20166"/>
            </a:xfrm>
            <a:prstGeom prst="straightConnector1">
              <a:avLst/>
            </a:prstGeom>
            <a:solidFill>
              <a:srgbClr val="BC5026"/>
            </a:solidFill>
            <a:ln w="47625" cap="rnd" cmpd="sng">
              <a:solidFill>
                <a:srgbClr val="BC502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0" name="Google Shape;430;p27">
            <a:extLst>
              <a:ext uri="{FF2B5EF4-FFF2-40B4-BE49-F238E27FC236}">
                <a16:creationId xmlns:a16="http://schemas.microsoft.com/office/drawing/2014/main" id="{7DC9E72E-9F6A-DD00-1A55-7226436829BC}"/>
              </a:ext>
            </a:extLst>
          </p:cNvPr>
          <p:cNvSpPr txBox="1"/>
          <p:nvPr/>
        </p:nvSpPr>
        <p:spPr>
          <a:xfrm>
            <a:off x="2143445" y="1837069"/>
            <a:ext cx="584040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IMPACTOS</a:t>
            </a:r>
            <a:endParaRPr lang="pt-BR" sz="3200" noProof="0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" name="Google Shape;130;p5">
            <a:extLst>
              <a:ext uri="{FF2B5EF4-FFF2-40B4-BE49-F238E27FC236}">
                <a16:creationId xmlns:a16="http://schemas.microsoft.com/office/drawing/2014/main" id="{9347B46F-C73C-0142-2066-6024311CCB24}"/>
              </a:ext>
            </a:extLst>
          </p:cNvPr>
          <p:cNvSpPr/>
          <p:nvPr/>
        </p:nvSpPr>
        <p:spPr>
          <a:xfrm>
            <a:off x="1524000" y="3489832"/>
            <a:ext cx="12182097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Clubes precisarão revisar estatutos, contratos, sistemas, receitas e planejamento tributário para separar as contribuições essenciais, desportivas e demais receitas econômicas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Implementação de contabilidade fiscal completa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Organizar as mensalidades caracterizadas como "quotas estatutárias"; qualificar serviços que caracterizem "benefícios institucionais“ (exemplos: taxas esportivas, locação de armários, etc.); estruturar eventos que caracterizem "apoios culturais“ (exemplos: eventos institucionais, apoios) e vendas que possam consistir em "contribuições para manutenção de projetos“ (exemplos: uniformes do clube)</a:t>
            </a:r>
          </a:p>
        </p:txBody>
      </p:sp>
    </p:spTree>
    <p:extLst>
      <p:ext uri="{BB962C8B-B14F-4D97-AF65-F5344CB8AC3E}">
        <p14:creationId xmlns:p14="http://schemas.microsoft.com/office/powerpoint/2010/main" val="22601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43" descr="Cidade com prédios e água ao fu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5250" y="-120096"/>
            <a:ext cx="18764250" cy="10531493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43"/>
          <p:cNvSpPr/>
          <p:nvPr/>
        </p:nvSpPr>
        <p:spPr>
          <a:xfrm>
            <a:off x="-95250" y="-76023"/>
            <a:ext cx="18764250" cy="10511192"/>
          </a:xfrm>
          <a:prstGeom prst="rect">
            <a:avLst/>
          </a:prstGeom>
          <a:solidFill>
            <a:srgbClr val="000000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Samir Choaib: </a:t>
            </a:r>
            <a:r>
              <a:rPr lang="pt-BR" sz="1800" b="1" u="sng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samir@choaibpaiva.com.br</a:t>
            </a:r>
            <a:endParaRPr lang="pt-BR" sz="1800" noProof="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Marcos Paiva: </a:t>
            </a:r>
            <a:r>
              <a:rPr lang="pt-BR" sz="1800" b="1" u="sng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paiva@choaibpaiva.com.br</a:t>
            </a:r>
            <a:endParaRPr lang="pt-BR" sz="1800" noProof="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Roberto Justo: </a:t>
            </a:r>
            <a:r>
              <a:rPr lang="pt-BR" sz="1800" b="1" u="sng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rjusto@choaibpaiva.com.br</a:t>
            </a:r>
            <a:endParaRPr lang="pt-BR" sz="1800" noProof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42" name="Google Shape;642;p43"/>
          <p:cNvGrpSpPr/>
          <p:nvPr/>
        </p:nvGrpSpPr>
        <p:grpSpPr>
          <a:xfrm>
            <a:off x="-95250" y="-690084"/>
            <a:ext cx="5505450" cy="11081181"/>
            <a:chOff x="0" y="-38100"/>
            <a:chExt cx="3412473" cy="726925"/>
          </a:xfrm>
        </p:grpSpPr>
        <p:sp>
          <p:nvSpPr>
            <p:cNvPr id="643" name="Google Shape;643;p43"/>
            <p:cNvSpPr/>
            <p:nvPr/>
          </p:nvSpPr>
          <p:spPr>
            <a:xfrm>
              <a:off x="0" y="0"/>
              <a:ext cx="3412473" cy="688825"/>
            </a:xfrm>
            <a:custGeom>
              <a:avLst/>
              <a:gdLst/>
              <a:ahLst/>
              <a:cxnLst/>
              <a:rect l="l" t="t" r="r" b="b"/>
              <a:pathLst>
                <a:path w="3412473" h="688825" extrusionOk="0">
                  <a:moveTo>
                    <a:pt x="0" y="0"/>
                  </a:moveTo>
                  <a:lnTo>
                    <a:pt x="3412473" y="0"/>
                  </a:lnTo>
                  <a:lnTo>
                    <a:pt x="3412473" y="688825"/>
                  </a:lnTo>
                  <a:lnTo>
                    <a:pt x="0" y="688825"/>
                  </a:lnTo>
                  <a:close/>
                </a:path>
              </a:pathLst>
            </a:custGeom>
            <a:solidFill>
              <a:srgbClr val="0014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3"/>
            <p:cNvSpPr txBox="1"/>
            <p:nvPr/>
          </p:nvSpPr>
          <p:spPr>
            <a:xfrm>
              <a:off x="0" y="-38100"/>
              <a:ext cx="3412473" cy="726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5" name="Google Shape;645;p43"/>
          <p:cNvSpPr txBox="1"/>
          <p:nvPr/>
        </p:nvSpPr>
        <p:spPr>
          <a:xfrm>
            <a:off x="700575" y="1221900"/>
            <a:ext cx="4709400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noProof="0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SÃO PAULO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Rua Padre João Manuel, 755 - 8º andar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Jardins - São Paulo, SP - 01411-001</a:t>
            </a:r>
            <a:endParaRPr lang="pt-BR" noProof="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Tel.: +55 11 3065-0006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noProof="0" dirty="0">
              <a:solidFill>
                <a:srgbClr val="EDB42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646" name="Google Shape;646;p43"/>
          <p:cNvSpPr txBox="1"/>
          <p:nvPr/>
        </p:nvSpPr>
        <p:spPr>
          <a:xfrm>
            <a:off x="562113" y="3268146"/>
            <a:ext cx="43689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noProof="0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RIO DE JANEIRO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0" noProof="0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Rua Visconde de Pirajá, 407 – Sala 503 e 206 - Ipanema</a:t>
            </a:r>
            <a:endParaRPr lang="pt-BR" noProof="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Rio de Janeiro/RJ – 22410-003</a:t>
            </a:r>
            <a:endParaRPr lang="pt-BR" noProof="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Tel.: +55 21 3596-4442</a:t>
            </a:r>
          </a:p>
        </p:txBody>
      </p:sp>
      <p:sp>
        <p:nvSpPr>
          <p:cNvPr id="647" name="Google Shape;647;p43"/>
          <p:cNvSpPr txBox="1"/>
          <p:nvPr/>
        </p:nvSpPr>
        <p:spPr>
          <a:xfrm>
            <a:off x="730155" y="8508206"/>
            <a:ext cx="4012958" cy="31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noProof="0" dirty="0">
              <a:solidFill>
                <a:srgbClr val="EDB4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43"/>
          <p:cNvSpPr txBox="1"/>
          <p:nvPr/>
        </p:nvSpPr>
        <p:spPr>
          <a:xfrm>
            <a:off x="650995" y="9242877"/>
            <a:ext cx="4092117" cy="33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noProof="0" dirty="0">
                <a:solidFill>
                  <a:srgbClr val="D9D9D9"/>
                </a:solidFill>
                <a:latin typeface="Noto Sans"/>
                <a:ea typeface="Noto Sans"/>
                <a:cs typeface="Noto Sans"/>
                <a:sym typeface="Noto Sans"/>
              </a:rPr>
              <a:t>https://www.choaibpaiva.com.br/</a:t>
            </a:r>
            <a:endParaRPr lang="pt-BR" noProof="0" dirty="0"/>
          </a:p>
        </p:txBody>
      </p:sp>
      <p:grpSp>
        <p:nvGrpSpPr>
          <p:cNvPr id="649" name="Google Shape;649;p43"/>
          <p:cNvGrpSpPr/>
          <p:nvPr/>
        </p:nvGrpSpPr>
        <p:grpSpPr>
          <a:xfrm>
            <a:off x="650995" y="5336489"/>
            <a:ext cx="4091977" cy="1298718"/>
            <a:chOff x="-11" y="-85725"/>
            <a:chExt cx="4880400" cy="1731625"/>
          </a:xfrm>
        </p:grpSpPr>
        <p:sp>
          <p:nvSpPr>
            <p:cNvPr id="650" name="Google Shape;650;p43"/>
            <p:cNvSpPr txBox="1"/>
            <p:nvPr/>
          </p:nvSpPr>
          <p:spPr>
            <a:xfrm>
              <a:off x="0" y="-85725"/>
              <a:ext cx="3981169" cy="574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noProof="0" dirty="0">
                  <a:solidFill>
                    <a:srgbClr val="00B0F0"/>
                  </a:solidFill>
                  <a:latin typeface="Noto Sans"/>
                  <a:ea typeface="Noto Sans"/>
                  <a:cs typeface="Noto Sans"/>
                  <a:sym typeface="Noto Sans"/>
                </a:rPr>
                <a:t>MIAMI</a:t>
              </a:r>
              <a:endParaRPr lang="pt-BR" b="1" noProof="0" dirty="0">
                <a:solidFill>
                  <a:srgbClr val="00B0F0"/>
                </a:solidFill>
              </a:endParaRPr>
            </a:p>
          </p:txBody>
        </p:sp>
        <p:sp>
          <p:nvSpPr>
            <p:cNvPr id="651" name="Google Shape;651;p43"/>
            <p:cNvSpPr txBox="1"/>
            <p:nvPr/>
          </p:nvSpPr>
          <p:spPr>
            <a:xfrm>
              <a:off x="-11" y="660700"/>
              <a:ext cx="4880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0" noProof="0" dirty="0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1200 Brickell Avenue, Suite</a:t>
              </a:r>
              <a:r>
                <a:rPr lang="pt-BR" sz="2000" noProof="0" dirty="0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pt-BR" sz="2000" b="0" noProof="0" dirty="0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1220</a:t>
              </a:r>
              <a:r>
                <a:rPr lang="pt-BR" sz="2000" noProof="0" dirty="0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pt-BR" sz="2000" b="0" noProof="0" dirty="0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Miami/FL - 33131 </a:t>
              </a:r>
              <a:endParaRPr lang="pt-BR" noProof="0" dirty="0"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noProof="0" dirty="0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Phone: +1 (305) 379-4400</a:t>
              </a:r>
            </a:p>
          </p:txBody>
        </p:sp>
      </p:grpSp>
      <p:grpSp>
        <p:nvGrpSpPr>
          <p:cNvPr id="652" name="Google Shape;652;p43"/>
          <p:cNvGrpSpPr/>
          <p:nvPr/>
        </p:nvGrpSpPr>
        <p:grpSpPr>
          <a:xfrm>
            <a:off x="650995" y="7272765"/>
            <a:ext cx="3490531" cy="1298717"/>
            <a:chOff x="0" y="-85725"/>
            <a:chExt cx="3981300" cy="1731623"/>
          </a:xfrm>
        </p:grpSpPr>
        <p:sp>
          <p:nvSpPr>
            <p:cNvPr id="653" name="Google Shape;653;p43"/>
            <p:cNvSpPr txBox="1"/>
            <p:nvPr/>
          </p:nvSpPr>
          <p:spPr>
            <a:xfrm>
              <a:off x="0" y="-85725"/>
              <a:ext cx="3981169" cy="574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noProof="0" dirty="0">
                  <a:solidFill>
                    <a:srgbClr val="00B0F0"/>
                  </a:solidFill>
                  <a:latin typeface="Noto Sans"/>
                  <a:ea typeface="Noto Sans"/>
                  <a:cs typeface="Noto Sans"/>
                  <a:sym typeface="Noto Sans"/>
                </a:rPr>
                <a:t>LISBOA</a:t>
              </a:r>
              <a:endParaRPr lang="pt-BR" b="1" noProof="0" dirty="0">
                <a:solidFill>
                  <a:srgbClr val="00B0F0"/>
                </a:solidFill>
              </a:endParaRPr>
            </a:p>
          </p:txBody>
        </p:sp>
        <p:sp>
          <p:nvSpPr>
            <p:cNvPr id="654" name="Google Shape;654;p43"/>
            <p:cNvSpPr txBox="1"/>
            <p:nvPr/>
          </p:nvSpPr>
          <p:spPr>
            <a:xfrm>
              <a:off x="0" y="660698"/>
              <a:ext cx="3981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0" noProof="0" dirty="0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Rua do Noronha, 1 – 1º</a:t>
              </a:r>
              <a:endParaRPr lang="pt-BR" noProof="0" dirty="0"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noProof="0" dirty="0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Lisboa, Portugal</a:t>
              </a:r>
              <a:r>
                <a:rPr lang="pt-BR" sz="2000" b="0" noProof="0" dirty="0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 – 1269-132</a:t>
              </a:r>
              <a:endParaRPr lang="pt-BR" noProof="0" dirty="0"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noProof="0" dirty="0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Phone: +351 213 960-909</a:t>
              </a:r>
              <a:endParaRPr lang="pt-BR" noProof="0" dirty="0"/>
            </a:p>
          </p:txBody>
        </p:sp>
      </p:grpSp>
      <p:sp>
        <p:nvSpPr>
          <p:cNvPr id="655" name="Google Shape;655;p43"/>
          <p:cNvSpPr txBox="1"/>
          <p:nvPr/>
        </p:nvSpPr>
        <p:spPr>
          <a:xfrm>
            <a:off x="13635909" y="612292"/>
            <a:ext cx="4012958" cy="328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noProof="0" dirty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0" y="0"/>
            <a:ext cx="1256731" cy="10287000"/>
          </a:xfrm>
          <a:prstGeom prst="rect">
            <a:avLst/>
          </a:prstGeom>
          <a:solidFill>
            <a:srgbClr val="BC50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2590800" y="3162300"/>
            <a:ext cx="10896600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pt-BR" sz="2400" noProof="0" dirty="0">
                <a:latin typeface="Noto Sans"/>
                <a:ea typeface="Noto Sans"/>
                <a:cs typeface="Noto Sans"/>
                <a:sym typeface="Noto Sans"/>
              </a:rPr>
              <a:t>O conteúdo desta apresentação não tem o objetivo de ser recomendação técnica ou parecer legal sobre o assunto discutido. Recomendamos que as questões legais relacionadas à tributação das associações civis sem fins econômicos, sejam analisadas direta e detalhadamente junto aos seus consultores legais.</a:t>
            </a:r>
            <a:endParaRPr lang="pt-BR" noProof="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noProof="0" dirty="0">
              <a:latin typeface="Noto Sans"/>
              <a:ea typeface="Noto Sans"/>
              <a:cs typeface="Noto Sans"/>
              <a:sym typeface="Noto Sans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pt-BR" sz="2400" noProof="0" dirty="0">
                <a:latin typeface="Noto Sans"/>
                <a:ea typeface="Noto Sans"/>
                <a:cs typeface="Noto Sans"/>
                <a:sym typeface="Noto Sans"/>
              </a:rPr>
              <a:t>As informações contidas nesta apresentação são de responsabilidade de </a:t>
            </a:r>
            <a:r>
              <a:rPr lang="pt-BR" sz="2400" b="1" noProof="0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Choaib, Paiva e Justo Advogados Associados</a:t>
            </a:r>
            <a:r>
              <a:rPr lang="pt-BR" sz="2400" noProof="0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pt-BR" sz="2400" noProof="0" dirty="0">
                <a:latin typeface="Noto Sans"/>
                <a:ea typeface="Noto Sans"/>
                <a:cs typeface="Noto Sans"/>
                <a:sym typeface="Noto Sans"/>
              </a:rPr>
              <a:t>e são meramente indicativas, desconsideradas as necessidades individuais e particulares.</a:t>
            </a:r>
            <a:endParaRPr lang="pt-BR" noProof="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noProof="0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7" name="Google Shape;107;p3"/>
          <p:cNvSpPr/>
          <p:nvPr/>
        </p:nvSpPr>
        <p:spPr>
          <a:xfrm rot="5400000" flipH="1">
            <a:off x="15237790" y="-1341623"/>
            <a:ext cx="10841065" cy="12970245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828800" y="1619380"/>
            <a:ext cx="121675" cy="7048240"/>
          </a:xfrm>
          <a:prstGeom prst="rect">
            <a:avLst/>
          </a:prstGeom>
          <a:solidFill>
            <a:srgbClr val="BC50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2819400" y="2781300"/>
            <a:ext cx="11450782" cy="465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anose="05000000000000000000" pitchFamily="2" charset="2"/>
              <a:buChar char="§"/>
            </a:pPr>
            <a:r>
              <a:rPr lang="pt-BR" sz="2400" b="1" noProof="0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 </a:t>
            </a:r>
            <a:r>
              <a:rPr lang="pt-BR" sz="2400" noProof="0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IMUNIDADES TRIBUTÁRIAS</a:t>
            </a:r>
          </a:p>
          <a:p>
            <a:pPr marL="342900" marR="0" lvl="0" indent="-34290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anose="05000000000000000000" pitchFamily="2" charset="2"/>
              <a:buChar char="§"/>
            </a:pPr>
            <a:endParaRPr lang="pt-BR" sz="2400" noProof="0" dirty="0">
              <a:solidFill>
                <a:schemeClr val="lt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Noto Sans"/>
            </a:endParaRPr>
          </a:p>
          <a:p>
            <a:pPr marL="342900" indent="-342900">
              <a:lnSpc>
                <a:spcPct val="139958"/>
              </a:lnSpc>
              <a:buClr>
                <a:schemeClr val="lt1"/>
              </a:buClr>
              <a:buSzPts val="2400"/>
              <a:buFont typeface="Wingdings" panose="05000000000000000000" pitchFamily="2" charset="2"/>
              <a:buChar char="§"/>
            </a:pPr>
            <a:r>
              <a:rPr lang="pt-BR" sz="2400" b="1" noProof="0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 </a:t>
            </a:r>
            <a:r>
              <a:rPr lang="pt-BR" sz="2400" noProof="0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IRPJ, CSLL, PIS, COFINS e INSS: COMO ERA ATÉ 2025</a:t>
            </a:r>
          </a:p>
          <a:p>
            <a:pPr marL="342900" indent="-342900">
              <a:lnSpc>
                <a:spcPct val="139958"/>
              </a:lnSpc>
              <a:buClr>
                <a:schemeClr val="lt1"/>
              </a:buClr>
              <a:buSzPts val="2400"/>
              <a:buFont typeface="Wingdings" panose="05000000000000000000" pitchFamily="2" charset="2"/>
              <a:buChar char="§"/>
            </a:pPr>
            <a:endParaRPr lang="pt-BR" sz="2400" noProof="0" dirty="0">
              <a:solidFill>
                <a:schemeClr val="lt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Noto Sans"/>
            </a:endParaRPr>
          </a:p>
          <a:p>
            <a:pPr marL="342900" indent="-342900">
              <a:lnSpc>
                <a:spcPct val="139958"/>
              </a:lnSpc>
              <a:buClr>
                <a:schemeClr val="lt1"/>
              </a:buClr>
              <a:buSzPts val="24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IRPJ, CSLL, PIS, COFINS e INSS: COMO FICOU A PARTIR DE 2026</a:t>
            </a:r>
          </a:p>
          <a:p>
            <a:pPr marL="342900" indent="-342900">
              <a:lnSpc>
                <a:spcPct val="139958"/>
              </a:lnSpc>
              <a:buClr>
                <a:schemeClr val="lt1"/>
              </a:buClr>
              <a:buSzPts val="2400"/>
              <a:buFont typeface="Wingdings" panose="05000000000000000000" pitchFamily="2" charset="2"/>
              <a:buChar char="§"/>
            </a:pPr>
            <a:endParaRPr lang="pt-BR" sz="2400" noProof="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lnSpc>
                <a:spcPct val="139958"/>
              </a:lnSpc>
              <a:buClr>
                <a:schemeClr val="lt1"/>
              </a:buClr>
              <a:buSzPts val="24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IRPJ, CSLL, PIS, COFINS, IBS e CBS: COMO FICARÁ A PARTIR DE 2027</a:t>
            </a:r>
            <a:endParaRPr lang="pt-BR" sz="2400" noProof="0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342900" indent="-342900">
              <a:lnSpc>
                <a:spcPct val="139958"/>
              </a:lnSpc>
              <a:buClr>
                <a:schemeClr val="lt1"/>
              </a:buClr>
              <a:buSzPts val="2400"/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342900" indent="-342900">
              <a:lnSpc>
                <a:spcPct val="139958"/>
              </a:lnSpc>
              <a:buClr>
                <a:schemeClr val="lt1"/>
              </a:buClr>
              <a:buSzPts val="2400"/>
              <a:buFont typeface="Wingdings" panose="05000000000000000000" pitchFamily="2" charset="2"/>
              <a:buChar char="§"/>
            </a:pPr>
            <a:r>
              <a:rPr lang="pt-BR" sz="2400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QUADRO RESUMO E IMPACTOS</a:t>
            </a:r>
            <a:endParaRPr lang="pt-BR" sz="2400" noProof="0" dirty="0">
              <a:ea typeface="Noto Sans"/>
            </a:endParaRPr>
          </a:p>
        </p:txBody>
      </p:sp>
      <p:sp>
        <p:nvSpPr>
          <p:cNvPr id="96" name="Google Shape;96;p2"/>
          <p:cNvSpPr/>
          <p:nvPr/>
        </p:nvSpPr>
        <p:spPr>
          <a:xfrm rot="5400000" flipH="1">
            <a:off x="15237790" y="-1341623"/>
            <a:ext cx="10841065" cy="12970245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-95250" y="-109291"/>
            <a:ext cx="18383250" cy="10500388"/>
          </a:xfrm>
          <a:custGeom>
            <a:avLst/>
            <a:gdLst/>
            <a:ahLst/>
            <a:cxnLst/>
            <a:rect l="l" t="t" r="r" b="b"/>
            <a:pathLst>
              <a:path w="3412473" h="688825" extrusionOk="0">
                <a:moveTo>
                  <a:pt x="0" y="0"/>
                </a:moveTo>
                <a:lnTo>
                  <a:pt x="3412473" y="0"/>
                </a:lnTo>
                <a:lnTo>
                  <a:pt x="3412473" y="688825"/>
                </a:lnTo>
                <a:lnTo>
                  <a:pt x="0" y="688825"/>
                </a:lnTo>
                <a:close/>
              </a:path>
            </a:pathLst>
          </a:custGeom>
          <a:solidFill>
            <a:srgbClr val="0014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 rot="-5868861" flipH="1">
            <a:off x="-7713862" y="-2261050"/>
            <a:ext cx="10561035" cy="14803903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 rot="5785637" flipH="1">
            <a:off x="14527619" y="-1771793"/>
            <a:ext cx="9803538" cy="12489673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15316435" y="8989772"/>
            <a:ext cx="2166134" cy="418426"/>
          </a:xfrm>
          <a:custGeom>
            <a:avLst/>
            <a:gdLst/>
            <a:ahLst/>
            <a:cxnLst/>
            <a:rect l="l" t="t" r="r" b="b"/>
            <a:pathLst>
              <a:path w="2888179" h="557901" extrusionOk="0">
                <a:moveTo>
                  <a:pt x="0" y="0"/>
                </a:moveTo>
                <a:lnTo>
                  <a:pt x="2888179" y="0"/>
                </a:lnTo>
                <a:lnTo>
                  <a:pt x="2888179" y="557901"/>
                </a:lnTo>
                <a:lnTo>
                  <a:pt x="0" y="557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2924175" y="2626383"/>
            <a:ext cx="1234440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noProof="0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IMUNIDADES TRIBUTÁRIAS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6000" b="1" dirty="0">
              <a:solidFill>
                <a:srgbClr val="00B0F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noProof="0" dirty="0">
                <a:latin typeface="Noto Sans"/>
                <a:ea typeface="Noto Sans"/>
                <a:cs typeface="Noto Sans"/>
                <a:sym typeface="Noto Sans"/>
              </a:rPr>
              <a:t>NADA MUDA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6000" noProof="0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/>
          <p:nvPr/>
        </p:nvSpPr>
        <p:spPr>
          <a:xfrm>
            <a:off x="-51819" y="-1654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5"/>
          <p:cNvGrpSpPr/>
          <p:nvPr/>
        </p:nvGrpSpPr>
        <p:grpSpPr>
          <a:xfrm>
            <a:off x="1542148" y="1104900"/>
            <a:ext cx="17014580" cy="1710323"/>
            <a:chOff x="1542148" y="1072678"/>
            <a:chExt cx="17014580" cy="1346202"/>
          </a:xfrm>
        </p:grpSpPr>
        <p:sp>
          <p:nvSpPr>
            <p:cNvPr id="124" name="Google Shape;124;p5"/>
            <p:cNvSpPr/>
            <p:nvPr/>
          </p:nvSpPr>
          <p:spPr>
            <a:xfrm>
              <a:off x="1542148" y="1072678"/>
              <a:ext cx="6853711" cy="1346202"/>
            </a:xfrm>
            <a:custGeom>
              <a:avLst/>
              <a:gdLst/>
              <a:ahLst/>
              <a:cxnLst/>
              <a:rect l="l" t="t" r="r" b="b"/>
              <a:pathLst>
                <a:path w="9743894" h="1913890" extrusionOk="0">
                  <a:moveTo>
                    <a:pt x="961943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619434" y="0"/>
                  </a:lnTo>
                  <a:cubicBezTo>
                    <a:pt x="9688013" y="0"/>
                    <a:pt x="9743894" y="55880"/>
                    <a:pt x="9743894" y="124460"/>
                  </a:cubicBezTo>
                  <a:lnTo>
                    <a:pt x="9743894" y="1789430"/>
                  </a:lnTo>
                  <a:cubicBezTo>
                    <a:pt x="9743894" y="1858010"/>
                    <a:pt x="9688013" y="1913890"/>
                    <a:pt x="9619434" y="1913890"/>
                  </a:cubicBezTo>
                  <a:close/>
                </a:path>
              </a:pathLst>
            </a:custGeom>
            <a:solidFill>
              <a:srgbClr val="BC5026"/>
            </a:solidFill>
            <a:ln w="9525" cap="flat" cmpd="sng">
              <a:solidFill>
                <a:srgbClr val="BC50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5" name="Google Shape;125;p5"/>
            <p:cNvCxnSpPr/>
            <p:nvPr/>
          </p:nvCxnSpPr>
          <p:spPr>
            <a:xfrm rot="10800000" flipH="1">
              <a:off x="4864338" y="1657823"/>
              <a:ext cx="13692390" cy="20166"/>
            </a:xfrm>
            <a:prstGeom prst="straightConnector1">
              <a:avLst/>
            </a:prstGeom>
            <a:solidFill>
              <a:srgbClr val="BC5026"/>
            </a:solidFill>
            <a:ln w="47625" cap="rnd" cmpd="sng">
              <a:solidFill>
                <a:srgbClr val="BC502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6" name="Google Shape;126;p5"/>
          <p:cNvSpPr txBox="1"/>
          <p:nvPr/>
        </p:nvSpPr>
        <p:spPr>
          <a:xfrm>
            <a:off x="1852262" y="1177406"/>
            <a:ext cx="592160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noProof="0" dirty="0">
                <a:latin typeface="Noto Sans"/>
                <a:ea typeface="Noto Sans"/>
                <a:cs typeface="Noto Sans"/>
                <a:sym typeface="Noto Sans"/>
              </a:rPr>
              <a:t>CONSTITUIÇÃO FEDERAL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noProof="0" dirty="0"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noProof="0" dirty="0">
                <a:latin typeface="Noto Sans"/>
                <a:ea typeface="Noto Sans"/>
                <a:cs typeface="Noto Sans"/>
                <a:sym typeface="Noto Sans"/>
              </a:rPr>
              <a:t>IMUNIDADES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noProof="0" dirty="0">
                <a:latin typeface="Noto Sans"/>
                <a:ea typeface="Noto Sans"/>
                <a:cs typeface="Noto Sans"/>
                <a:sym typeface="Noto Sans"/>
              </a:rPr>
              <a:t>NÃO APLICÁVEIS A CLUBES ASSOCIATIVOS</a:t>
            </a:r>
            <a:endParaRPr lang="pt-BR" sz="2000" noProof="0" dirty="0"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27" name="Google Shape;127;p5"/>
          <p:cNvSpPr/>
          <p:nvPr/>
        </p:nvSpPr>
        <p:spPr>
          <a:xfrm rot="5400000">
            <a:off x="11363004" y="3362004"/>
            <a:ext cx="10441228" cy="3408764"/>
          </a:xfrm>
          <a:custGeom>
            <a:avLst/>
            <a:gdLst/>
            <a:ahLst/>
            <a:cxnLst/>
            <a:rect l="l" t="t" r="r" b="b"/>
            <a:pathLst>
              <a:path w="24384000" h="4545019" extrusionOk="0">
                <a:moveTo>
                  <a:pt x="0" y="0"/>
                </a:moveTo>
                <a:lnTo>
                  <a:pt x="24384000" y="0"/>
                </a:lnTo>
                <a:lnTo>
                  <a:pt x="24384000" y="4545019"/>
                </a:lnTo>
                <a:lnTo>
                  <a:pt x="0" y="4545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00910" b="-49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 rot="5400000" flipH="1">
            <a:off x="16448515" y="-2545389"/>
            <a:ext cx="10841065" cy="12970245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5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15316435" y="8989772"/>
            <a:ext cx="2166134" cy="418426"/>
          </a:xfrm>
          <a:custGeom>
            <a:avLst/>
            <a:gdLst/>
            <a:ahLst/>
            <a:cxnLst/>
            <a:rect l="l" t="t" r="r" b="b"/>
            <a:pathLst>
              <a:path w="2888179" h="557901" extrusionOk="0">
                <a:moveTo>
                  <a:pt x="0" y="0"/>
                </a:moveTo>
                <a:lnTo>
                  <a:pt x="2888179" y="0"/>
                </a:lnTo>
                <a:lnTo>
                  <a:pt x="2888179" y="557901"/>
                </a:lnTo>
                <a:lnTo>
                  <a:pt x="0" y="557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423067" y="3694025"/>
            <a:ext cx="1218209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400" b="1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CF/88, art. 150, VI, “c”: Imunidade de impostos sobre patrimônio (IPTU), renda (IRPPJ) ou serviços (ICMS/ISS), das </a:t>
            </a:r>
            <a:r>
              <a:rPr lang="pt-BR" sz="2400" b="1" u="sng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instituições de assistência social, sem fins lucrativos</a:t>
            </a:r>
            <a:r>
              <a:rPr lang="pt-BR" sz="2400" b="1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, atendidos os requisitos da lei (artigo 14 do CTN);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CF/88, art. 195, § 7º: Imunidade de </a:t>
            </a:r>
            <a:r>
              <a:rPr lang="pt-BR" sz="2400" b="1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CSLL, PIS, COFINS e INSS-patronal, das </a:t>
            </a:r>
            <a:r>
              <a:rPr lang="pt-BR" sz="2400" b="1" u="sng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entidades beneficentes de assistência social</a:t>
            </a:r>
            <a:r>
              <a:rPr lang="pt-BR" sz="2400" b="1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que atendam às exigências da lei (LC 187/2021 + Lei 8.742/93, que dispõe sobre a assistência social).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/>
          <p:nvPr/>
        </p:nvSpPr>
        <p:spPr>
          <a:xfrm>
            <a:off x="-95250" y="-109291"/>
            <a:ext cx="18383250" cy="10500388"/>
          </a:xfrm>
          <a:custGeom>
            <a:avLst/>
            <a:gdLst/>
            <a:ahLst/>
            <a:cxnLst/>
            <a:rect l="l" t="t" r="r" b="b"/>
            <a:pathLst>
              <a:path w="3412473" h="688825" extrusionOk="0">
                <a:moveTo>
                  <a:pt x="0" y="0"/>
                </a:moveTo>
                <a:lnTo>
                  <a:pt x="3412473" y="0"/>
                </a:lnTo>
                <a:lnTo>
                  <a:pt x="3412473" y="688825"/>
                </a:lnTo>
                <a:lnTo>
                  <a:pt x="0" y="688825"/>
                </a:lnTo>
                <a:close/>
              </a:path>
            </a:pathLst>
          </a:custGeom>
          <a:solidFill>
            <a:srgbClr val="0014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/>
          <p:nvPr/>
        </p:nvSpPr>
        <p:spPr>
          <a:xfrm rot="-5868861" flipH="1">
            <a:off x="-7713862" y="-2261050"/>
            <a:ext cx="10561035" cy="14803903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/>
          <p:nvPr/>
        </p:nvSpPr>
        <p:spPr>
          <a:xfrm rot="5785637" flipH="1">
            <a:off x="14527619" y="-1771793"/>
            <a:ext cx="9803538" cy="12489673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/>
          <p:nvPr/>
        </p:nvSpPr>
        <p:spPr>
          <a:xfrm>
            <a:off x="15316435" y="8989772"/>
            <a:ext cx="2166134" cy="418426"/>
          </a:xfrm>
          <a:custGeom>
            <a:avLst/>
            <a:gdLst/>
            <a:ahLst/>
            <a:cxnLst/>
            <a:rect l="l" t="t" r="r" b="b"/>
            <a:pathLst>
              <a:path w="2888179" h="557901" extrusionOk="0">
                <a:moveTo>
                  <a:pt x="0" y="0"/>
                </a:moveTo>
                <a:lnTo>
                  <a:pt x="2888179" y="0"/>
                </a:lnTo>
                <a:lnTo>
                  <a:pt x="2888179" y="557901"/>
                </a:lnTo>
                <a:lnTo>
                  <a:pt x="0" y="557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 txBox="1"/>
          <p:nvPr/>
        </p:nvSpPr>
        <p:spPr>
          <a:xfrm>
            <a:off x="2342074" y="2370912"/>
            <a:ext cx="13508602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pt-BR" sz="6000" b="1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IRPJ, CSLL, PIS, COFINS e INSS</a:t>
            </a:r>
          </a:p>
          <a:p>
            <a:pPr lvl="0" algn="ctr"/>
            <a:endParaRPr lang="pt-BR" sz="6000" b="1" dirty="0">
              <a:solidFill>
                <a:schemeClr val="accent6">
                  <a:lumMod val="7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Noto Sans"/>
            </a:endParaRPr>
          </a:p>
          <a:p>
            <a:pPr lvl="0" algn="ctr"/>
            <a:r>
              <a:rPr lang="pt-BR" sz="6000" b="1" dirty="0">
                <a:solidFill>
                  <a:schemeClr val="accent6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COMO ERA ATÉ 2025</a:t>
            </a:r>
            <a:endParaRPr lang="pt-BR" sz="6000" b="1" noProof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3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>
            <a:off x="0" y="0"/>
            <a:ext cx="18288004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13"/>
          <p:cNvGrpSpPr/>
          <p:nvPr/>
        </p:nvGrpSpPr>
        <p:grpSpPr>
          <a:xfrm>
            <a:off x="14879236" y="-154228"/>
            <a:ext cx="3408764" cy="18288000"/>
            <a:chOff x="1520018" y="4306107"/>
            <a:chExt cx="4545019" cy="24384000"/>
          </a:xfrm>
        </p:grpSpPr>
        <p:sp>
          <p:nvSpPr>
            <p:cNvPr id="231" name="Google Shape;231;p13"/>
            <p:cNvSpPr/>
            <p:nvPr/>
          </p:nvSpPr>
          <p:spPr>
            <a:xfrm rot="5400000">
              <a:off x="-8399473" y="14225597"/>
              <a:ext cx="24384000" cy="4545019"/>
            </a:xfrm>
            <a:custGeom>
              <a:avLst/>
              <a:gdLst/>
              <a:ahLst/>
              <a:cxnLst/>
              <a:rect l="l" t="t" r="r" b="b"/>
              <a:pathLst>
                <a:path w="24384000" h="4545019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4545019"/>
                  </a:lnTo>
                  <a:lnTo>
                    <a:pt x="0" y="45450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t="-200910" b="-494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2102949" y="16498106"/>
              <a:ext cx="2888179" cy="557901"/>
            </a:xfrm>
            <a:custGeom>
              <a:avLst/>
              <a:gdLst/>
              <a:ahLst/>
              <a:cxnLst/>
              <a:rect l="l" t="t" r="r" b="b"/>
              <a:pathLst>
                <a:path w="2888179" h="557901" extrusionOk="0">
                  <a:moveTo>
                    <a:pt x="0" y="0"/>
                  </a:moveTo>
                  <a:lnTo>
                    <a:pt x="2888179" y="0"/>
                  </a:lnTo>
                  <a:lnTo>
                    <a:pt x="2888179" y="557901"/>
                  </a:lnTo>
                  <a:lnTo>
                    <a:pt x="0" y="5579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13"/>
          <p:cNvSpPr/>
          <p:nvPr/>
        </p:nvSpPr>
        <p:spPr>
          <a:xfrm rot="5400000" flipH="1">
            <a:off x="16448515" y="-2545389"/>
            <a:ext cx="10841065" cy="12970245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6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" name="Google Shape;235;p13"/>
          <p:cNvGrpSpPr/>
          <p:nvPr/>
        </p:nvGrpSpPr>
        <p:grpSpPr>
          <a:xfrm>
            <a:off x="1423067" y="926734"/>
            <a:ext cx="17014580" cy="1710323"/>
            <a:chOff x="1542148" y="1072678"/>
            <a:chExt cx="17014580" cy="1346202"/>
          </a:xfrm>
        </p:grpSpPr>
        <p:sp>
          <p:nvSpPr>
            <p:cNvPr id="236" name="Google Shape;236;p13"/>
            <p:cNvSpPr/>
            <p:nvPr/>
          </p:nvSpPr>
          <p:spPr>
            <a:xfrm>
              <a:off x="1542148" y="1072678"/>
              <a:ext cx="6853711" cy="1346202"/>
            </a:xfrm>
            <a:custGeom>
              <a:avLst/>
              <a:gdLst/>
              <a:ahLst/>
              <a:cxnLst/>
              <a:rect l="l" t="t" r="r" b="b"/>
              <a:pathLst>
                <a:path w="9743894" h="1913890" extrusionOk="0">
                  <a:moveTo>
                    <a:pt x="961943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619434" y="0"/>
                  </a:lnTo>
                  <a:cubicBezTo>
                    <a:pt x="9688013" y="0"/>
                    <a:pt x="9743894" y="55880"/>
                    <a:pt x="9743894" y="124460"/>
                  </a:cubicBezTo>
                  <a:lnTo>
                    <a:pt x="9743894" y="1789430"/>
                  </a:lnTo>
                  <a:cubicBezTo>
                    <a:pt x="9743894" y="1858010"/>
                    <a:pt x="9688013" y="1913890"/>
                    <a:pt x="9619434" y="1913890"/>
                  </a:cubicBezTo>
                  <a:close/>
                </a:path>
              </a:pathLst>
            </a:custGeom>
            <a:solidFill>
              <a:srgbClr val="BC5026"/>
            </a:solidFill>
            <a:ln w="9525" cap="flat" cmpd="sng">
              <a:solidFill>
                <a:srgbClr val="BC50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7" name="Google Shape;237;p13"/>
            <p:cNvCxnSpPr/>
            <p:nvPr/>
          </p:nvCxnSpPr>
          <p:spPr>
            <a:xfrm rot="10800000" flipH="1">
              <a:off x="4864338" y="1657823"/>
              <a:ext cx="13692390" cy="20166"/>
            </a:xfrm>
            <a:prstGeom prst="straightConnector1">
              <a:avLst/>
            </a:prstGeom>
            <a:solidFill>
              <a:srgbClr val="BC5026"/>
            </a:solidFill>
            <a:ln w="47625" cap="rnd" cmpd="sng">
              <a:solidFill>
                <a:srgbClr val="BC502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8" name="Google Shape;238;p13"/>
          <p:cNvSpPr txBox="1"/>
          <p:nvPr/>
        </p:nvSpPr>
        <p:spPr>
          <a:xfrm>
            <a:off x="2148418" y="1045607"/>
            <a:ext cx="584040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noProof="0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LEI 9.532/97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MP 2.158-35/2001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como era até 2025</a:t>
            </a:r>
            <a:endParaRPr lang="pt-BR" noProof="0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" name="Google Shape;130;p5">
            <a:extLst>
              <a:ext uri="{FF2B5EF4-FFF2-40B4-BE49-F238E27FC236}">
                <a16:creationId xmlns:a16="http://schemas.microsoft.com/office/drawing/2014/main" id="{CEDF73E7-3311-A1FA-68DF-F62E038FAC7E}"/>
              </a:ext>
            </a:extLst>
          </p:cNvPr>
          <p:cNvSpPr/>
          <p:nvPr/>
        </p:nvSpPr>
        <p:spPr>
          <a:xfrm>
            <a:off x="1423067" y="2778144"/>
            <a:ext cx="12182097" cy="71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pt-BR" sz="2400" b="1" noProof="0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IRPJ e CSLL</a:t>
            </a:r>
            <a:r>
              <a:rPr lang="pt-BR" sz="2400" noProof="0" dirty="0">
                <a:latin typeface="Noto Sans"/>
                <a:ea typeface="Noto Sans"/>
                <a:cs typeface="Noto Sans"/>
                <a:sym typeface="Noto Sans"/>
              </a:rPr>
              <a:t>: isenção às associações civis sem fins lucrativos </a:t>
            </a:r>
            <a:r>
              <a:rPr lang="pt-BR" sz="2400" b="1" noProof="0" dirty="0">
                <a:latin typeface="Noto Sans"/>
                <a:ea typeface="Noto Sans"/>
                <a:cs typeface="Noto Sans"/>
                <a:sym typeface="Noto Sans"/>
              </a:rPr>
              <a:t>que prestem os serviços para os quais houverem sido instituídas </a:t>
            </a:r>
            <a:r>
              <a:rPr lang="pt-BR" sz="2400" noProof="0" dirty="0">
                <a:latin typeface="Noto Sans"/>
                <a:ea typeface="Noto Sans"/>
                <a:cs typeface="Noto Sans"/>
                <a:sym typeface="Noto Sans"/>
              </a:rPr>
              <a:t>(receitas decorrentes das suas atividades essenciais, </a:t>
            </a: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tais como mensalidades dos sócios,</a:t>
            </a:r>
            <a:r>
              <a:rPr lang="pt-BR" sz="2400" noProof="0" dirty="0">
                <a:latin typeface="Noto Sans"/>
                <a:ea typeface="Noto Sans"/>
                <a:cs typeface="Noto Sans"/>
                <a:sym typeface="Noto Sans"/>
              </a:rPr>
              <a:t> taxa associativa, venda de títulos, etc.)</a:t>
            </a: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, nos termos do art. 15 Lei 9.532/97</a:t>
            </a:r>
            <a:endParaRPr lang="pt-BR" sz="2400" noProof="0" dirty="0">
              <a:latin typeface="Noto Sans"/>
              <a:ea typeface="Noto Sans"/>
              <a:cs typeface="Noto Sans"/>
              <a:sym typeface="Noto Sans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t-BR" sz="2400" b="1" dirty="0">
              <a:latin typeface="Noto Sans"/>
              <a:ea typeface="Noto Sans"/>
              <a:cs typeface="Noto Sans"/>
              <a:sym typeface="Noto Sans"/>
            </a:endParaRPr>
          </a:p>
          <a:p>
            <a:pPr marL="720000" lvl="5" indent="-3429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t-BR" sz="2000" noProof="0" dirty="0">
                <a:latin typeface="Noto Sans"/>
                <a:ea typeface="Noto Sans"/>
                <a:cs typeface="Noto Sans"/>
                <a:sym typeface="Noto Sans"/>
              </a:rPr>
              <a:t>Não estão abrangidas pela isenção os rendimentos e ganhos em aplicações financeiras, assim como as</a:t>
            </a:r>
            <a:r>
              <a:rPr lang="pt-BR" sz="2000" b="1" noProof="0" dirty="0">
                <a:latin typeface="Noto Sans"/>
                <a:ea typeface="Noto Sans"/>
                <a:cs typeface="Noto Sans"/>
                <a:sym typeface="Noto Sans"/>
              </a:rPr>
              <a:t> receitas consideradas de natureza econômica e concorrencial</a:t>
            </a:r>
            <a:r>
              <a:rPr lang="pt-BR" sz="2000" noProof="0" dirty="0">
                <a:latin typeface="Noto Sans"/>
                <a:ea typeface="Noto Sans"/>
                <a:cs typeface="Noto Sans"/>
                <a:sym typeface="Noto Sans"/>
              </a:rPr>
              <a:t> (exemplos: patrocínios, eventos, aluguel de salões, restaurantes, bares, etc.)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t-BR" sz="2400" dirty="0">
              <a:latin typeface="Noto Sans"/>
              <a:ea typeface="Noto Sans"/>
              <a:cs typeface="Noto Sans"/>
              <a:sym typeface="Noto Sans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pt-BR" sz="2400" b="1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PIS</a:t>
            </a: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: 1% sobre a folha de salários </a:t>
            </a:r>
            <a:r>
              <a:rPr lang="pt-BR" sz="2000" dirty="0">
                <a:latin typeface="Noto Sans"/>
                <a:ea typeface="Noto Sans"/>
                <a:cs typeface="Noto Sans"/>
                <a:sym typeface="Noto Sans"/>
              </a:rPr>
              <a:t>(art. 13, IV, MP 2.158-35 e art. 301, IV, IN RFB 2.121/2022)</a:t>
            </a:r>
            <a:endParaRPr lang="pt-BR" sz="2400" dirty="0">
              <a:latin typeface="Noto Sans"/>
              <a:ea typeface="Noto Sans"/>
              <a:cs typeface="Noto Sans"/>
              <a:sym typeface="Noto Sans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pt-BR" sz="2400" dirty="0">
              <a:latin typeface="Noto Sans"/>
              <a:ea typeface="Noto Sans"/>
              <a:cs typeface="Noto Sans"/>
              <a:sym typeface="Noto Sans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pt-BR" sz="2400" b="1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COFINS</a:t>
            </a: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: isenção sobre as </a:t>
            </a:r>
            <a:r>
              <a:rPr lang="pt-BR" sz="2400" b="1" dirty="0">
                <a:latin typeface="Noto Sans"/>
                <a:ea typeface="Noto Sans"/>
                <a:cs typeface="Noto Sans"/>
                <a:sym typeface="Noto Sans"/>
              </a:rPr>
              <a:t>receitas relativas às atividades</a:t>
            </a: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pt-BR" sz="2400" b="1" dirty="0">
                <a:latin typeface="Noto Sans"/>
                <a:ea typeface="Noto Sans"/>
                <a:cs typeface="Noto Sans"/>
                <a:sym typeface="Noto Sans"/>
              </a:rPr>
              <a:t>próprias</a:t>
            </a: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 das associações civis sem fins lucrativos (art. 14, X, da MP 2.158-35; e art. 23, da IN RFB 2.121/2022).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pt-BR" sz="2400" dirty="0">
              <a:latin typeface="Noto Sans"/>
              <a:ea typeface="Noto Sans"/>
              <a:cs typeface="Noto Sans"/>
              <a:sym typeface="Noto Sans"/>
            </a:endParaRPr>
          </a:p>
          <a:p>
            <a:pPr marL="720000" lvl="5" indent="-3429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t-BR" sz="2000" dirty="0">
                <a:latin typeface="Noto Sans"/>
                <a:ea typeface="Noto Sans"/>
                <a:cs typeface="Noto Sans"/>
                <a:sym typeface="Noto Sans"/>
              </a:rPr>
              <a:t>Não estão abrangidas pela isenção os rendimentos e ganhos em aplicações financeiras, assim como as</a:t>
            </a:r>
            <a:r>
              <a:rPr lang="pt-BR" sz="2000" b="1" dirty="0">
                <a:latin typeface="Noto Sans"/>
                <a:ea typeface="Noto Sans"/>
                <a:cs typeface="Noto Sans"/>
                <a:sym typeface="Noto Sans"/>
              </a:rPr>
              <a:t> receitas consideradas de natureza econômica e concorrencial </a:t>
            </a:r>
            <a:r>
              <a:rPr lang="pt-BR" sz="2000" dirty="0">
                <a:latin typeface="Noto Sans"/>
                <a:ea typeface="Noto Sans"/>
                <a:cs typeface="Noto Sans"/>
                <a:sym typeface="Noto Sans"/>
              </a:rPr>
              <a:t>(SC 120/2023 admite isenção para receitas de locação de espaços)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pt-BR" sz="2400" dirty="0">
              <a:latin typeface="Noto Sans"/>
              <a:ea typeface="Noto Sans"/>
              <a:cs typeface="Noto Sans"/>
              <a:sym typeface="Noto Sans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pt-BR" sz="2400" b="1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INSS-PATRONAL</a:t>
            </a: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: 20% sobre a folha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6"/>
          <p:cNvSpPr/>
          <p:nvPr/>
        </p:nvSpPr>
        <p:spPr>
          <a:xfrm>
            <a:off x="-95250" y="-109291"/>
            <a:ext cx="18383250" cy="10500388"/>
          </a:xfrm>
          <a:custGeom>
            <a:avLst/>
            <a:gdLst/>
            <a:ahLst/>
            <a:cxnLst/>
            <a:rect l="l" t="t" r="r" b="b"/>
            <a:pathLst>
              <a:path w="3412473" h="688825" extrusionOk="0">
                <a:moveTo>
                  <a:pt x="0" y="0"/>
                </a:moveTo>
                <a:lnTo>
                  <a:pt x="3412473" y="0"/>
                </a:lnTo>
                <a:lnTo>
                  <a:pt x="3412473" y="688825"/>
                </a:lnTo>
                <a:lnTo>
                  <a:pt x="0" y="688825"/>
                </a:lnTo>
                <a:close/>
              </a:path>
            </a:pathLst>
          </a:custGeom>
          <a:solidFill>
            <a:srgbClr val="0014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6"/>
          <p:cNvSpPr/>
          <p:nvPr/>
        </p:nvSpPr>
        <p:spPr>
          <a:xfrm rot="-5868861" flipH="1">
            <a:off x="-7713862" y="-2261050"/>
            <a:ext cx="10561035" cy="14803903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6"/>
          <p:cNvSpPr/>
          <p:nvPr/>
        </p:nvSpPr>
        <p:spPr>
          <a:xfrm rot="5785637" flipH="1">
            <a:off x="14527619" y="-1771793"/>
            <a:ext cx="9803538" cy="12489673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6"/>
          <p:cNvSpPr/>
          <p:nvPr/>
        </p:nvSpPr>
        <p:spPr>
          <a:xfrm>
            <a:off x="15316435" y="8989772"/>
            <a:ext cx="2166134" cy="418426"/>
          </a:xfrm>
          <a:custGeom>
            <a:avLst/>
            <a:gdLst/>
            <a:ahLst/>
            <a:cxnLst/>
            <a:rect l="l" t="t" r="r" b="b"/>
            <a:pathLst>
              <a:path w="2888179" h="557901" extrusionOk="0">
                <a:moveTo>
                  <a:pt x="0" y="0"/>
                </a:moveTo>
                <a:lnTo>
                  <a:pt x="2888179" y="0"/>
                </a:lnTo>
                <a:lnTo>
                  <a:pt x="2888179" y="557901"/>
                </a:lnTo>
                <a:lnTo>
                  <a:pt x="0" y="557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6"/>
          <p:cNvSpPr txBox="1"/>
          <p:nvPr/>
        </p:nvSpPr>
        <p:spPr>
          <a:xfrm>
            <a:off x="2342074" y="2880299"/>
            <a:ext cx="13508602" cy="318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6000" b="1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IRPJ, CSLL, PIS, COFINS e INSS</a:t>
            </a:r>
          </a:p>
          <a:p>
            <a:pPr algn="ctr">
              <a:lnSpc>
                <a:spcPct val="150000"/>
              </a:lnSpc>
            </a:pPr>
            <a:r>
              <a:rPr lang="pt-BR" sz="6000" b="1" dirty="0">
                <a:solidFill>
                  <a:schemeClr val="accent6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COMO FICOU A PARTIR DE 2026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>
          <a:extLst>
            <a:ext uri="{FF2B5EF4-FFF2-40B4-BE49-F238E27FC236}">
              <a16:creationId xmlns:a16="http://schemas.microsoft.com/office/drawing/2014/main" id="{01E45D88-E438-4B01-FF5D-A5E6C0CBF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7">
            <a:extLst>
              <a:ext uri="{FF2B5EF4-FFF2-40B4-BE49-F238E27FC236}">
                <a16:creationId xmlns:a16="http://schemas.microsoft.com/office/drawing/2014/main" id="{B8C73C14-FF12-B611-79C7-6FB97B2C8289}"/>
              </a:ext>
            </a:extLst>
          </p:cNvPr>
          <p:cNvPicPr preferRelativeResize="0"/>
          <p:nvPr/>
        </p:nvPicPr>
        <p:blipFill rotWithShape="1">
          <a:blip r:embed="rId3">
            <a:alphaModFix amt="75000"/>
          </a:blip>
          <a:srcRect l="3528"/>
          <a:stretch/>
        </p:blipFill>
        <p:spPr>
          <a:xfrm>
            <a:off x="0" y="0"/>
            <a:ext cx="17642515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27">
            <a:extLst>
              <a:ext uri="{FF2B5EF4-FFF2-40B4-BE49-F238E27FC236}">
                <a16:creationId xmlns:a16="http://schemas.microsoft.com/office/drawing/2014/main" id="{1453981E-A558-3806-364C-F944350298BB}"/>
              </a:ext>
            </a:extLst>
          </p:cNvPr>
          <p:cNvGrpSpPr/>
          <p:nvPr/>
        </p:nvGrpSpPr>
        <p:grpSpPr>
          <a:xfrm>
            <a:off x="14879236" y="-154228"/>
            <a:ext cx="3408764" cy="18288000"/>
            <a:chOff x="1520018" y="4306107"/>
            <a:chExt cx="4545019" cy="24384000"/>
          </a:xfrm>
        </p:grpSpPr>
        <p:sp>
          <p:nvSpPr>
            <p:cNvPr id="423" name="Google Shape;423;p27">
              <a:extLst>
                <a:ext uri="{FF2B5EF4-FFF2-40B4-BE49-F238E27FC236}">
                  <a16:creationId xmlns:a16="http://schemas.microsoft.com/office/drawing/2014/main" id="{BE9AD751-5C88-2E50-B31C-120E839B49B9}"/>
                </a:ext>
              </a:extLst>
            </p:cNvPr>
            <p:cNvSpPr/>
            <p:nvPr/>
          </p:nvSpPr>
          <p:spPr>
            <a:xfrm rot="5400000">
              <a:off x="-8399473" y="14225597"/>
              <a:ext cx="24384000" cy="4545019"/>
            </a:xfrm>
            <a:custGeom>
              <a:avLst/>
              <a:gdLst/>
              <a:ahLst/>
              <a:cxnLst/>
              <a:rect l="l" t="t" r="r" b="b"/>
              <a:pathLst>
                <a:path w="24384000" h="4545019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4545019"/>
                  </a:lnTo>
                  <a:lnTo>
                    <a:pt x="0" y="45450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t="-200910" b="-494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7">
              <a:extLst>
                <a:ext uri="{FF2B5EF4-FFF2-40B4-BE49-F238E27FC236}">
                  <a16:creationId xmlns:a16="http://schemas.microsoft.com/office/drawing/2014/main" id="{7F862362-DAEA-8623-DFA3-EBFEFB3B87A5}"/>
                </a:ext>
              </a:extLst>
            </p:cNvPr>
            <p:cNvSpPr/>
            <p:nvPr/>
          </p:nvSpPr>
          <p:spPr>
            <a:xfrm>
              <a:off x="2102949" y="16498106"/>
              <a:ext cx="2888179" cy="557901"/>
            </a:xfrm>
            <a:custGeom>
              <a:avLst/>
              <a:gdLst/>
              <a:ahLst/>
              <a:cxnLst/>
              <a:rect l="l" t="t" r="r" b="b"/>
              <a:pathLst>
                <a:path w="2888179" h="557901" extrusionOk="0">
                  <a:moveTo>
                    <a:pt x="0" y="0"/>
                  </a:moveTo>
                  <a:lnTo>
                    <a:pt x="2888179" y="0"/>
                  </a:lnTo>
                  <a:lnTo>
                    <a:pt x="2888179" y="557901"/>
                  </a:lnTo>
                  <a:lnTo>
                    <a:pt x="0" y="5579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27">
            <a:extLst>
              <a:ext uri="{FF2B5EF4-FFF2-40B4-BE49-F238E27FC236}">
                <a16:creationId xmlns:a16="http://schemas.microsoft.com/office/drawing/2014/main" id="{F08748BE-2C41-942D-46F0-4C200E781C52}"/>
              </a:ext>
            </a:extLst>
          </p:cNvPr>
          <p:cNvSpPr/>
          <p:nvPr/>
        </p:nvSpPr>
        <p:spPr>
          <a:xfrm rot="5400000" flipH="1">
            <a:off x="16448515" y="-2545389"/>
            <a:ext cx="10841065" cy="12970245"/>
          </a:xfrm>
          <a:custGeom>
            <a:avLst/>
            <a:gdLst/>
            <a:ahLst/>
            <a:cxnLst/>
            <a:rect l="l" t="t" r="r" b="b"/>
            <a:pathLst>
              <a:path w="14454754" h="17293660" extrusionOk="0">
                <a:moveTo>
                  <a:pt x="14454754" y="0"/>
                </a:moveTo>
                <a:lnTo>
                  <a:pt x="0" y="0"/>
                </a:lnTo>
                <a:lnTo>
                  <a:pt x="0" y="17293660"/>
                </a:lnTo>
                <a:lnTo>
                  <a:pt x="14454754" y="17293660"/>
                </a:lnTo>
                <a:lnTo>
                  <a:pt x="14454754" y="0"/>
                </a:lnTo>
                <a:close/>
              </a:path>
            </a:pathLst>
          </a:custGeom>
          <a:blipFill rotWithShape="1">
            <a:blip r:embed="rId6">
              <a:alphaModFix amt="54000"/>
            </a:blip>
            <a:stretch>
              <a:fillRect t="-90570" r="-1029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7" name="Google Shape;427;p27">
            <a:extLst>
              <a:ext uri="{FF2B5EF4-FFF2-40B4-BE49-F238E27FC236}">
                <a16:creationId xmlns:a16="http://schemas.microsoft.com/office/drawing/2014/main" id="{0852447F-2C55-1257-0A11-2C97B8EFE735}"/>
              </a:ext>
            </a:extLst>
          </p:cNvPr>
          <p:cNvGrpSpPr/>
          <p:nvPr/>
        </p:nvGrpSpPr>
        <p:grpSpPr>
          <a:xfrm>
            <a:off x="1426418" y="603374"/>
            <a:ext cx="17014580" cy="1710323"/>
            <a:chOff x="1542148" y="1072678"/>
            <a:chExt cx="17014580" cy="1346202"/>
          </a:xfrm>
        </p:grpSpPr>
        <p:sp>
          <p:nvSpPr>
            <p:cNvPr id="428" name="Google Shape;428;p27">
              <a:extLst>
                <a:ext uri="{FF2B5EF4-FFF2-40B4-BE49-F238E27FC236}">
                  <a16:creationId xmlns:a16="http://schemas.microsoft.com/office/drawing/2014/main" id="{00C0F4AE-53E0-19F7-6A7D-B77D0D008A98}"/>
                </a:ext>
              </a:extLst>
            </p:cNvPr>
            <p:cNvSpPr/>
            <p:nvPr/>
          </p:nvSpPr>
          <p:spPr>
            <a:xfrm>
              <a:off x="1542148" y="1072678"/>
              <a:ext cx="6853711" cy="1346202"/>
            </a:xfrm>
            <a:custGeom>
              <a:avLst/>
              <a:gdLst/>
              <a:ahLst/>
              <a:cxnLst/>
              <a:rect l="l" t="t" r="r" b="b"/>
              <a:pathLst>
                <a:path w="9743894" h="1913890" extrusionOk="0">
                  <a:moveTo>
                    <a:pt x="961943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619434" y="0"/>
                  </a:lnTo>
                  <a:cubicBezTo>
                    <a:pt x="9688013" y="0"/>
                    <a:pt x="9743894" y="55880"/>
                    <a:pt x="9743894" y="124460"/>
                  </a:cubicBezTo>
                  <a:lnTo>
                    <a:pt x="9743894" y="1789430"/>
                  </a:lnTo>
                  <a:cubicBezTo>
                    <a:pt x="9743894" y="1858010"/>
                    <a:pt x="9688013" y="1913890"/>
                    <a:pt x="9619434" y="1913890"/>
                  </a:cubicBezTo>
                  <a:close/>
                </a:path>
              </a:pathLst>
            </a:custGeom>
            <a:solidFill>
              <a:srgbClr val="BC5026"/>
            </a:solidFill>
            <a:ln w="9525" cap="flat" cmpd="sng">
              <a:solidFill>
                <a:srgbClr val="BC50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9" name="Google Shape;429;p27">
              <a:extLst>
                <a:ext uri="{FF2B5EF4-FFF2-40B4-BE49-F238E27FC236}">
                  <a16:creationId xmlns:a16="http://schemas.microsoft.com/office/drawing/2014/main" id="{8BF517F6-3E88-CFCF-030D-C8737D6F60F9}"/>
                </a:ext>
              </a:extLst>
            </p:cNvPr>
            <p:cNvCxnSpPr/>
            <p:nvPr/>
          </p:nvCxnSpPr>
          <p:spPr>
            <a:xfrm rot="10800000" flipH="1">
              <a:off x="4864338" y="1657823"/>
              <a:ext cx="13692390" cy="20166"/>
            </a:xfrm>
            <a:prstGeom prst="straightConnector1">
              <a:avLst/>
            </a:prstGeom>
            <a:solidFill>
              <a:srgbClr val="BC5026"/>
            </a:solidFill>
            <a:ln w="47625" cap="rnd" cmpd="sng">
              <a:solidFill>
                <a:srgbClr val="BC502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0" name="Google Shape;430;p27">
            <a:extLst>
              <a:ext uri="{FF2B5EF4-FFF2-40B4-BE49-F238E27FC236}">
                <a16:creationId xmlns:a16="http://schemas.microsoft.com/office/drawing/2014/main" id="{B17A88C9-1B67-28A6-FE07-1FA6A831C261}"/>
              </a:ext>
            </a:extLst>
          </p:cNvPr>
          <p:cNvSpPr txBox="1"/>
          <p:nvPr/>
        </p:nvSpPr>
        <p:spPr>
          <a:xfrm>
            <a:off x="1892865" y="691052"/>
            <a:ext cx="5840401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pt-BR" sz="32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Lei Complementar 224/2025</a:t>
            </a:r>
          </a:p>
          <a:p>
            <a:pPr lvl="0"/>
            <a:r>
              <a:rPr lang="pt-BR" sz="24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Decreto 12.808/25, Portaria MF 3.278/25 e IN RFB 2.305/2025</a:t>
            </a:r>
          </a:p>
          <a:p>
            <a:pPr lvl="0" algn="r"/>
            <a:r>
              <a:rPr lang="pt-BR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como ficou a partir de 2026</a:t>
            </a:r>
          </a:p>
        </p:txBody>
      </p:sp>
      <p:sp>
        <p:nvSpPr>
          <p:cNvPr id="3" name="Google Shape;130;p5">
            <a:extLst>
              <a:ext uri="{FF2B5EF4-FFF2-40B4-BE49-F238E27FC236}">
                <a16:creationId xmlns:a16="http://schemas.microsoft.com/office/drawing/2014/main" id="{DBA16F24-3714-C1E3-6A35-6733CEAC2475}"/>
              </a:ext>
            </a:extLst>
          </p:cNvPr>
          <p:cNvSpPr/>
          <p:nvPr/>
        </p:nvSpPr>
        <p:spPr>
          <a:xfrm>
            <a:off x="1187540" y="3283369"/>
            <a:ext cx="12182097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sz="2400" b="1" noProof="0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IRPJ, CSLL</a:t>
            </a:r>
            <a:r>
              <a:rPr lang="pt-BR" sz="2400" b="1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 e COFINS</a:t>
            </a:r>
            <a:r>
              <a:rPr lang="pt-BR" sz="2400" noProof="0" dirty="0">
                <a:latin typeface="Noto Sans"/>
                <a:ea typeface="Noto Sans"/>
                <a:cs typeface="Noto Sans"/>
                <a:sym typeface="Noto Sans"/>
              </a:rPr>
              <a:t>: No lugar da anterior isenção, </a:t>
            </a: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aplica-se a alíquota correspondente a 10% da alíquota padrão, com exceção das Organizações da Sociedade Civil de Interesse Público (OSCIPs) e Organizações Sociais (OS)</a:t>
            </a:r>
            <a:endParaRPr lang="pt-BR" sz="2400" noProof="0" dirty="0">
              <a:latin typeface="Noto Sans"/>
              <a:ea typeface="Noto Sans"/>
              <a:cs typeface="Noto Sans"/>
              <a:sym typeface="Noto Sans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pt-BR" sz="2400" dirty="0">
              <a:latin typeface="Noto Sans"/>
              <a:ea typeface="Noto Sans"/>
              <a:cs typeface="Noto Sans"/>
              <a:sym typeface="Noto Sans"/>
            </a:endParaRPr>
          </a:p>
          <a:p>
            <a:pPr marL="720000" lvl="1" indent="-342900" algn="just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IRPJ</a:t>
            </a: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 (10% de 25%) = 2,5% sobre o superávit (janeiro/2026)*</a:t>
            </a:r>
          </a:p>
          <a:p>
            <a:pPr marL="720000" lvl="1" indent="-342900" algn="just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CSLL</a:t>
            </a: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 (10% de 9%) = 0,9% sobre o superávit (abril/2026)*</a:t>
            </a:r>
          </a:p>
          <a:p>
            <a:pPr marL="720000" lvl="1" indent="-342900" algn="just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COFINS</a:t>
            </a: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 (10% de 3%) = 0,3% sobre a receita bruta (abril/2026)*</a:t>
            </a:r>
          </a:p>
          <a:p>
            <a:pPr marL="720000" lvl="1" indent="-342900" algn="just">
              <a:buFont typeface="Wingdings" panose="05000000000000000000" pitchFamily="2" charset="2"/>
              <a:buChar char="§"/>
            </a:pPr>
            <a:endParaRPr lang="pt-BR" sz="2400" dirty="0">
              <a:latin typeface="Noto Sans"/>
              <a:ea typeface="Noto Sans"/>
              <a:cs typeface="Noto Sans"/>
              <a:sym typeface="Noto Sans"/>
            </a:endParaRPr>
          </a:p>
          <a:p>
            <a:pPr marL="720000" lvl="1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Atenção para as receitas que antes não eram isentas, as quais seguem sendo tributadas como antes</a:t>
            </a:r>
          </a:p>
          <a:p>
            <a:pPr marL="720000" lvl="5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400" dirty="0">
              <a:latin typeface="Noto Sans"/>
              <a:ea typeface="Noto Sans"/>
              <a:cs typeface="Noto Sans"/>
              <a:sym typeface="Noto Sans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PIS</a:t>
            </a: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: continua com 1% sobre a folha de salários, pois não houve revogação do artigo 13 da MP 2.158-35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pt-BR" sz="2400" dirty="0">
              <a:latin typeface="Noto Sans"/>
              <a:ea typeface="Noto Sans"/>
              <a:cs typeface="Noto Sans"/>
              <a:sym typeface="Noto Sans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B0F0"/>
                </a:solidFill>
                <a:latin typeface="Noto Sans"/>
                <a:ea typeface="Noto Sans"/>
                <a:cs typeface="Noto Sans"/>
                <a:sym typeface="Noto Sans"/>
              </a:rPr>
              <a:t>INSS-PATRONAL</a:t>
            </a:r>
            <a:r>
              <a:rPr lang="pt-BR" sz="2400" dirty="0">
                <a:latin typeface="Noto Sans"/>
                <a:ea typeface="Noto Sans"/>
                <a:cs typeface="Noto Sans"/>
                <a:sym typeface="Noto Sans"/>
              </a:rPr>
              <a:t>: continua com 20% sobre a folha</a:t>
            </a:r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6D851EF2-C8B6-E338-7EC0-B1DF649BA7A8}"/>
              </a:ext>
            </a:extLst>
          </p:cNvPr>
          <p:cNvSpPr/>
          <p:nvPr/>
        </p:nvSpPr>
        <p:spPr>
          <a:xfrm>
            <a:off x="15208000" y="2873427"/>
            <a:ext cx="2434515" cy="3697518"/>
          </a:xfrm>
          <a:prstGeom prst="wedgeEllipseCallout">
            <a:avLst>
              <a:gd name="adj1" fmla="val -217958"/>
              <a:gd name="adj2" fmla="val 1789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ATENÇÃO: </a:t>
            </a:r>
          </a:p>
          <a:p>
            <a:pPr algn="ctr"/>
            <a:r>
              <a:rPr lang="pt-BR" b="1" dirty="0">
                <a:solidFill>
                  <a:srgbClr val="FFFF00"/>
                </a:solidFill>
              </a:rPr>
              <a:t>IN RFB 2.307/26 assegurou isenção às associações civis</a:t>
            </a:r>
            <a:endParaRPr lang="pt-BR" dirty="0">
              <a:solidFill>
                <a:srgbClr val="FFFF00"/>
              </a:solidFill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A63D0B96-2B5D-BAE3-C419-11588497BA19}"/>
              </a:ext>
            </a:extLst>
          </p:cNvPr>
          <p:cNvCxnSpPr/>
          <p:nvPr/>
        </p:nvCxnSpPr>
        <p:spPr>
          <a:xfrm>
            <a:off x="1995049" y="5361698"/>
            <a:ext cx="7703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7D7F3A5-5EA6-72B0-CB78-C0E02E01390B}"/>
              </a:ext>
            </a:extLst>
          </p:cNvPr>
          <p:cNvCxnSpPr>
            <a:cxnSpLocks/>
          </p:cNvCxnSpPr>
          <p:nvPr/>
        </p:nvCxnSpPr>
        <p:spPr>
          <a:xfrm>
            <a:off x="1995049" y="5680372"/>
            <a:ext cx="8589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7EAF310-B7B8-B269-F25D-159DAA3ABE75}"/>
              </a:ext>
            </a:extLst>
          </p:cNvPr>
          <p:cNvCxnSpPr>
            <a:cxnSpLocks/>
          </p:cNvCxnSpPr>
          <p:nvPr/>
        </p:nvCxnSpPr>
        <p:spPr>
          <a:xfrm>
            <a:off x="1995049" y="4959935"/>
            <a:ext cx="8201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39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1698</TotalTime>
  <Words>1155</Words>
  <Application>Microsoft Office PowerPoint</Application>
  <PresentationFormat>Personalizar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Calibri</vt:lpstr>
      <vt:lpstr>Courier New</vt:lpstr>
      <vt:lpstr>Noto Sans</vt:lpstr>
      <vt:lpstr>Arial</vt:lpstr>
      <vt:lpstr>Century Gothic</vt:lpstr>
      <vt:lpstr>Wingdings</vt:lpstr>
      <vt:lpstr>Trilha de Vapor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BraveMD</dc:creator>
  <cp:lastModifiedBy>Samir Choaib</cp:lastModifiedBy>
  <cp:revision>55</cp:revision>
  <dcterms:created xsi:type="dcterms:W3CDTF">2006-08-16T00:00:00Z</dcterms:created>
  <dcterms:modified xsi:type="dcterms:W3CDTF">2026-02-24T12:45:07Z</dcterms:modified>
</cp:coreProperties>
</file>